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5"/>
  </p:notesMasterIdLst>
  <p:sldIdLst>
    <p:sldId id="256" r:id="rId2"/>
    <p:sldId id="257" r:id="rId3"/>
    <p:sldId id="275" r:id="rId4"/>
    <p:sldId id="258" r:id="rId5"/>
    <p:sldId id="271" r:id="rId6"/>
    <p:sldId id="270" r:id="rId7"/>
    <p:sldId id="259" r:id="rId8"/>
    <p:sldId id="278" r:id="rId9"/>
    <p:sldId id="264" r:id="rId10"/>
    <p:sldId id="279" r:id="rId11"/>
    <p:sldId id="274" r:id="rId12"/>
    <p:sldId id="273" r:id="rId13"/>
    <p:sldId id="277" r:id="rId14"/>
  </p:sldIdLst>
  <p:sldSz cx="9144000" cy="5143500" type="screen16x9"/>
  <p:notesSz cx="6858000" cy="9144000"/>
  <p:embeddedFontLst>
    <p:embeddedFont>
      <p:font typeface="Exo 2" panose="020B0604020202020204" charset="-52"/>
      <p:regular r:id="rId16"/>
      <p:bold r:id="rId17"/>
      <p:italic r:id="rId18"/>
      <p:boldItalic r:id="rId19"/>
    </p:embeddedFon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Nunito Light" panose="020F0502020204030204" pitchFamily="2" charset="-52"/>
      <p:regular r:id="rId24"/>
      <p:italic r:id="rId25"/>
    </p:embeddedFont>
    <p:embeddedFont>
      <p:font typeface="Roboto Condensed Light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7B7B7"/>
    <a:srgbClr val="99999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2BE374-7547-4526-A811-86C898D9E09B}">
  <a:tblStyle styleId="{DB2BE374-7547-4526-A811-86C898D9E0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21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199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709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baafe93df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baafe93df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baafe93df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9baafe93df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baafe93df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baafe93df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103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baafe93df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baafe93df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511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8259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98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  <p:sldLayoutId id="2147483657" r:id="rId6"/>
    <p:sldLayoutId id="2147483658" r:id="rId7"/>
    <p:sldLayoutId id="2147483659" r:id="rId8"/>
    <p:sldLayoutId id="2147483669" r:id="rId9"/>
    <p:sldLayoutId id="2147483678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daniil.boretskit@yandex.ru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76311" y="1393700"/>
            <a:ext cx="458133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NetDwell</a:t>
            </a:r>
            <a:br>
              <a:rPr lang="en-US" dirty="0"/>
            </a:br>
            <a:r>
              <a:rPr lang="en-US" dirty="0"/>
              <a:t>Web-Scanner</a:t>
            </a:r>
            <a:endParaRPr dirty="0"/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0F50FF6-5206-FF3B-5B63-34067AF9C2B4}"/>
              </a:ext>
            </a:extLst>
          </p:cNvPr>
          <p:cNvSpPr/>
          <p:nvPr/>
        </p:nvSpPr>
        <p:spPr>
          <a:xfrm>
            <a:off x="4757641" y="1267813"/>
            <a:ext cx="4329621" cy="20340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2400" dirty="0">
                <a:solidFill>
                  <a:schemeClr val="tx1"/>
                </a:solidFill>
                <a:latin typeface="Exo 2" panose="020B0604020202020204" charset="-52"/>
              </a:rPr>
              <a:t>Разработка интерактивного CGI сканера уязвимостей WEB сервисов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40C05-BD15-45D3-214A-E0A83251A363}"/>
              </a:ext>
            </a:extLst>
          </p:cNvPr>
          <p:cNvSpPr txBox="1"/>
          <p:nvPr/>
        </p:nvSpPr>
        <p:spPr>
          <a:xfrm>
            <a:off x="5338424" y="3398633"/>
            <a:ext cx="45813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Борецкий Даниил Александрович </a:t>
            </a:r>
          </a:p>
          <a:p>
            <a:pPr algn="ctr"/>
            <a:r>
              <a:rPr lang="ru-RU" dirty="0" err="1"/>
              <a:t>Буничев</a:t>
            </a:r>
            <a:r>
              <a:rPr lang="ru-RU" dirty="0"/>
              <a:t> Артём Леонидович </a:t>
            </a:r>
          </a:p>
          <a:p>
            <a:pPr algn="ctr"/>
            <a:r>
              <a:rPr lang="ru-RU" dirty="0"/>
              <a:t>Гусев Иван Брониславович  </a:t>
            </a:r>
          </a:p>
          <a:p>
            <a:pPr algn="ctr"/>
            <a:r>
              <a:rPr lang="ru-RU" dirty="0"/>
              <a:t>Поздняков Сергей Андреевич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73C34D-46FB-1A6D-818B-DA34B11AD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343" y="88099"/>
            <a:ext cx="796919" cy="7026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8B5468-A262-7084-2613-FC316FD87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099"/>
            <a:ext cx="796919" cy="708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64850" y="-92766"/>
            <a:ext cx="5214300" cy="974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ГРАФИЧЕСКИЙ ДИЗАЙН ВЕБ-САЙТА</a:t>
            </a:r>
            <a:endParaRPr sz="32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6901DF4-FBC9-2F21-8BE2-71276A1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95" y="992774"/>
            <a:ext cx="3522805" cy="1992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CF9C34C-A033-4622-3CCE-08E69E233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802" y="992773"/>
            <a:ext cx="3522805" cy="1984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64FFA4D-261E-2A08-7BF9-744DA21B3C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6"/>
          <a:stretch/>
        </p:blipFill>
        <p:spPr>
          <a:xfrm>
            <a:off x="2845292" y="3096628"/>
            <a:ext cx="3453416" cy="19254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50AA876-C9A3-3997-C6F7-673BE9648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0343" y="88099"/>
            <a:ext cx="796919" cy="70266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82BFBDD-ABC5-5887-3C81-8F4040FA73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8099"/>
            <a:ext cx="796919" cy="7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14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64850" y="234358"/>
            <a:ext cx="5214300" cy="601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ПЛАНЫ РАЗВИТИЯ</a:t>
            </a:r>
            <a:endParaRPr sz="3200" dirty="0"/>
          </a:p>
        </p:txBody>
      </p:sp>
      <p:cxnSp>
        <p:nvCxnSpPr>
          <p:cNvPr id="260" name="Google Shape;260;p41"/>
          <p:cNvCxnSpPr/>
          <p:nvPr/>
        </p:nvCxnSpPr>
        <p:spPr>
          <a:xfrm>
            <a:off x="7050900" y="2130875"/>
            <a:ext cx="20931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A9D8746-A988-9EA2-FB13-2654D606D916}"/>
              </a:ext>
            </a:extLst>
          </p:cNvPr>
          <p:cNvSpPr/>
          <p:nvPr/>
        </p:nvSpPr>
        <p:spPr>
          <a:xfrm>
            <a:off x="733331" y="3598288"/>
            <a:ext cx="6699564" cy="604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800" dirty="0">
                <a:solidFill>
                  <a:schemeClr val="tx1"/>
                </a:solidFill>
                <a:latin typeface="Exo 2" panose="020B0604020202020204" charset="-52"/>
              </a:rPr>
              <a:t>Реализовать </a:t>
            </a:r>
            <a:r>
              <a:rPr lang="en-US" sz="1800" dirty="0" err="1">
                <a:solidFill>
                  <a:schemeClr val="tx1"/>
                </a:solidFill>
                <a:latin typeface="Exo 2" panose="020B0604020202020204" charset="-52"/>
              </a:rPr>
              <a:t>NetDwewell</a:t>
            </a:r>
            <a:r>
              <a:rPr lang="en-US" sz="1800" dirty="0">
                <a:solidFill>
                  <a:schemeClr val="tx1"/>
                </a:solidFill>
                <a:latin typeface="Exo 2" panose="020B0604020202020204" charset="-52"/>
              </a:rPr>
              <a:t> Scanner </a:t>
            </a:r>
            <a:r>
              <a:rPr lang="ru-RU" sz="1800" dirty="0">
                <a:solidFill>
                  <a:schemeClr val="tx1"/>
                </a:solidFill>
                <a:latin typeface="Exo 2" panose="020B0604020202020204" charset="-52"/>
              </a:rPr>
              <a:t>в  виде </a:t>
            </a:r>
            <a:r>
              <a:rPr lang="ru-RU" sz="1800" dirty="0">
                <a:solidFill>
                  <a:srgbClr val="00B0F0"/>
                </a:solidFill>
                <a:latin typeface="Exo 2" panose="020B0604020202020204" charset="-52"/>
              </a:rPr>
              <a:t>специального ПО</a:t>
            </a:r>
            <a:r>
              <a:rPr lang="ru-RU" sz="1800" dirty="0">
                <a:solidFill>
                  <a:schemeClr val="tx1"/>
                </a:solidFill>
                <a:latin typeface="Exo 2" panose="020B0604020202020204" charset="-52"/>
              </a:rPr>
              <a:t> к </a:t>
            </a:r>
            <a:r>
              <a:rPr lang="ru-RU" sz="1800" dirty="0">
                <a:solidFill>
                  <a:srgbClr val="00B0F0"/>
                </a:solidFill>
                <a:latin typeface="Exo 2" panose="020B0604020202020204" charset="-52"/>
              </a:rPr>
              <a:t>марту 2023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DD4A550-AA66-449D-76BF-C4BEB8CCAE11}"/>
              </a:ext>
            </a:extLst>
          </p:cNvPr>
          <p:cNvSpPr/>
          <p:nvPr/>
        </p:nvSpPr>
        <p:spPr>
          <a:xfrm>
            <a:off x="733331" y="1332888"/>
            <a:ext cx="6317569" cy="908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800" dirty="0">
                <a:solidFill>
                  <a:schemeClr val="tx1"/>
                </a:solidFill>
                <a:latin typeface="Exo 2" panose="020B0604020202020204" charset="-52"/>
              </a:rPr>
              <a:t>Взять в команду </a:t>
            </a:r>
            <a:r>
              <a:rPr lang="ru-RU" sz="1800" dirty="0">
                <a:solidFill>
                  <a:srgbClr val="00B0F0"/>
                </a:solidFill>
                <a:latin typeface="Exo 2" panose="020B0604020202020204" charset="-52"/>
              </a:rPr>
              <a:t>дизайнера</a:t>
            </a:r>
            <a:r>
              <a:rPr lang="ru-RU" sz="1800" dirty="0">
                <a:solidFill>
                  <a:schemeClr val="tx1"/>
                </a:solidFill>
                <a:latin typeface="Exo 2" panose="020B0604020202020204" charset="-52"/>
              </a:rPr>
              <a:t> для обновления дизайна графического пользовательского интерфейса к </a:t>
            </a:r>
            <a:r>
              <a:rPr lang="ru-RU" sz="1800" dirty="0">
                <a:solidFill>
                  <a:srgbClr val="00B0F0"/>
                </a:solidFill>
                <a:latin typeface="Exo 2" panose="020B0604020202020204" charset="-52"/>
              </a:rPr>
              <a:t>декабрю 2022</a:t>
            </a:r>
          </a:p>
        </p:txBody>
      </p:sp>
      <p:grpSp>
        <p:nvGrpSpPr>
          <p:cNvPr id="4" name="Google Shape;6018;p70">
            <a:extLst>
              <a:ext uri="{FF2B5EF4-FFF2-40B4-BE49-F238E27FC236}">
                <a16:creationId xmlns:a16="http://schemas.microsoft.com/office/drawing/2014/main" id="{D122987A-5089-B694-5273-3CBC0EEC3B35}"/>
              </a:ext>
            </a:extLst>
          </p:cNvPr>
          <p:cNvGrpSpPr/>
          <p:nvPr/>
        </p:nvGrpSpPr>
        <p:grpSpPr>
          <a:xfrm>
            <a:off x="241142" y="1603193"/>
            <a:ext cx="370645" cy="368042"/>
            <a:chOff x="-63250675" y="3744075"/>
            <a:chExt cx="320350" cy="318100"/>
          </a:xfrm>
        </p:grpSpPr>
        <p:sp>
          <p:nvSpPr>
            <p:cNvPr id="5" name="Google Shape;6019;p70">
              <a:extLst>
                <a:ext uri="{FF2B5EF4-FFF2-40B4-BE49-F238E27FC236}">
                  <a16:creationId xmlns:a16="http://schemas.microsoft.com/office/drawing/2014/main" id="{3266724C-C1E7-94CC-58BC-4CA89F1FF7DE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020;p70">
              <a:extLst>
                <a:ext uri="{FF2B5EF4-FFF2-40B4-BE49-F238E27FC236}">
                  <a16:creationId xmlns:a16="http://schemas.microsoft.com/office/drawing/2014/main" id="{2539CE45-33C7-3744-49B3-A4E561A74CFE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021;p70">
              <a:extLst>
                <a:ext uri="{FF2B5EF4-FFF2-40B4-BE49-F238E27FC236}">
                  <a16:creationId xmlns:a16="http://schemas.microsoft.com/office/drawing/2014/main" id="{314F5238-6139-A574-C232-009AE408D971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6018;p70">
            <a:extLst>
              <a:ext uri="{FF2B5EF4-FFF2-40B4-BE49-F238E27FC236}">
                <a16:creationId xmlns:a16="http://schemas.microsoft.com/office/drawing/2014/main" id="{2DB3FC04-408F-58B1-FAEC-F026A792F476}"/>
              </a:ext>
            </a:extLst>
          </p:cNvPr>
          <p:cNvGrpSpPr/>
          <p:nvPr/>
        </p:nvGrpSpPr>
        <p:grpSpPr>
          <a:xfrm>
            <a:off x="241142" y="3684572"/>
            <a:ext cx="370645" cy="368042"/>
            <a:chOff x="-63250675" y="3744075"/>
            <a:chExt cx="320350" cy="318100"/>
          </a:xfrm>
        </p:grpSpPr>
        <p:sp>
          <p:nvSpPr>
            <p:cNvPr id="9" name="Google Shape;6019;p70">
              <a:extLst>
                <a:ext uri="{FF2B5EF4-FFF2-40B4-BE49-F238E27FC236}">
                  <a16:creationId xmlns:a16="http://schemas.microsoft.com/office/drawing/2014/main" id="{ED432DE4-75BD-C390-D8FD-B34827408EB4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020;p70">
              <a:extLst>
                <a:ext uri="{FF2B5EF4-FFF2-40B4-BE49-F238E27FC236}">
                  <a16:creationId xmlns:a16="http://schemas.microsoft.com/office/drawing/2014/main" id="{E325FE03-CA4D-9218-A65D-6D6B1111DE6A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021;p70">
              <a:extLst>
                <a:ext uri="{FF2B5EF4-FFF2-40B4-BE49-F238E27FC236}">
                  <a16:creationId xmlns:a16="http://schemas.microsoft.com/office/drawing/2014/main" id="{C7F6BA66-5892-42FE-263D-5EA8F99B141A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2DB4F4F-8D77-2DAD-5748-E0F8E051B226}"/>
              </a:ext>
            </a:extLst>
          </p:cNvPr>
          <p:cNvSpPr/>
          <p:nvPr/>
        </p:nvSpPr>
        <p:spPr>
          <a:xfrm>
            <a:off x="733331" y="2538667"/>
            <a:ext cx="6699564" cy="762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800" dirty="0">
                <a:solidFill>
                  <a:srgbClr val="00B0F0"/>
                </a:solidFill>
                <a:latin typeface="Exo 2" panose="020B0604020202020204" charset="-52"/>
              </a:rPr>
              <a:t>Расширить БД </a:t>
            </a:r>
            <a:r>
              <a:rPr lang="ru-RU" sz="1800" dirty="0">
                <a:solidFill>
                  <a:schemeClr val="tx1"/>
                </a:solidFill>
                <a:latin typeface="Exo 2" panose="020B0604020202020204" charset="-52"/>
              </a:rPr>
              <a:t>возможный уязвимостей до 100 ед. к </a:t>
            </a:r>
            <a:r>
              <a:rPr lang="ru-RU" sz="1800" dirty="0">
                <a:solidFill>
                  <a:srgbClr val="00B0F0"/>
                </a:solidFill>
                <a:latin typeface="Exo 2" panose="020B0604020202020204" charset="-52"/>
              </a:rPr>
              <a:t>февралю 2023</a:t>
            </a:r>
          </a:p>
        </p:txBody>
      </p:sp>
      <p:grpSp>
        <p:nvGrpSpPr>
          <p:cNvPr id="13" name="Google Shape;6018;p70">
            <a:extLst>
              <a:ext uri="{FF2B5EF4-FFF2-40B4-BE49-F238E27FC236}">
                <a16:creationId xmlns:a16="http://schemas.microsoft.com/office/drawing/2014/main" id="{1B3CA0E9-7A66-030A-4413-CC971C4D5510}"/>
              </a:ext>
            </a:extLst>
          </p:cNvPr>
          <p:cNvGrpSpPr/>
          <p:nvPr/>
        </p:nvGrpSpPr>
        <p:grpSpPr>
          <a:xfrm>
            <a:off x="241142" y="2735893"/>
            <a:ext cx="370645" cy="368042"/>
            <a:chOff x="-63250675" y="3744075"/>
            <a:chExt cx="320350" cy="318100"/>
          </a:xfrm>
        </p:grpSpPr>
        <p:sp>
          <p:nvSpPr>
            <p:cNvPr id="14" name="Google Shape;6019;p70">
              <a:extLst>
                <a:ext uri="{FF2B5EF4-FFF2-40B4-BE49-F238E27FC236}">
                  <a16:creationId xmlns:a16="http://schemas.microsoft.com/office/drawing/2014/main" id="{FA051CA0-A570-AFFB-6350-70879905997A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020;p70">
              <a:extLst>
                <a:ext uri="{FF2B5EF4-FFF2-40B4-BE49-F238E27FC236}">
                  <a16:creationId xmlns:a16="http://schemas.microsoft.com/office/drawing/2014/main" id="{6E662685-0351-E434-3D65-171F5AECF4EF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021;p70">
              <a:extLst>
                <a:ext uri="{FF2B5EF4-FFF2-40B4-BE49-F238E27FC236}">
                  <a16:creationId xmlns:a16="http://schemas.microsoft.com/office/drawing/2014/main" id="{1EBFA5F5-B96A-B0E8-E13F-32F336AD3DA2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ABF4B26-0557-F956-688D-8C1769572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343" y="88099"/>
            <a:ext cx="796919" cy="70266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086694E-4B6C-58AB-AE85-AF0407FE3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099"/>
            <a:ext cx="796919" cy="7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89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КОМАНДА</a:t>
            </a:r>
            <a:endParaRPr dirty="0"/>
          </a:p>
        </p:txBody>
      </p:sp>
      <p:sp>
        <p:nvSpPr>
          <p:cNvPr id="451" name="Google Shape;451;p49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ПОЗДНЯКОВ СЕРГЕЙ</a:t>
            </a:r>
            <a:endParaRPr dirty="0"/>
          </a:p>
        </p:txBody>
      </p:sp>
      <p:sp>
        <p:nvSpPr>
          <p:cNvPr id="452" name="Google Shape;452;p49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Программист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Маркетолог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Менеджер</a:t>
            </a:r>
            <a:endParaRPr sz="1400" dirty="0"/>
          </a:p>
        </p:txBody>
      </p:sp>
      <p:sp>
        <p:nvSpPr>
          <p:cNvPr id="453" name="Google Shape;453;p49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932672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БОРЕЦКИЙ ДАНИИЛ</a:t>
            </a:r>
            <a:endParaRPr dirty="0"/>
          </a:p>
        </p:txBody>
      </p:sp>
      <p:sp>
        <p:nvSpPr>
          <p:cNvPr id="454" name="Google Shape;454;p49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БУНИЧЕВ АРТЁМ</a:t>
            </a:r>
            <a:endParaRPr dirty="0"/>
          </a:p>
        </p:txBody>
      </p:sp>
      <p:sp>
        <p:nvSpPr>
          <p:cNvPr id="455" name="Google Shape;455;p49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Дизайнер</a:t>
            </a:r>
            <a:endParaRPr dirty="0"/>
          </a:p>
        </p:txBody>
      </p:sp>
      <p:sp>
        <p:nvSpPr>
          <p:cNvPr id="456" name="Google Shape;456;p49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ГУСЕВ ИВАН</a:t>
            </a:r>
            <a:endParaRPr dirty="0"/>
          </a:p>
        </p:txBody>
      </p:sp>
      <p:sp>
        <p:nvSpPr>
          <p:cNvPr id="457" name="Google Shape;457;p49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Программист</a:t>
            </a:r>
            <a:endParaRPr dirty="0"/>
          </a:p>
        </p:txBody>
      </p:sp>
      <p:sp>
        <p:nvSpPr>
          <p:cNvPr id="458" name="Google Shape;458;p49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Программист</a:t>
            </a:r>
            <a:endParaRPr dirty="0"/>
          </a:p>
        </p:txBody>
      </p:sp>
      <p:cxnSp>
        <p:nvCxnSpPr>
          <p:cNvPr id="463" name="Google Shape;463;p49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49"/>
          <p:cNvCxnSpPr/>
          <p:nvPr/>
        </p:nvCxnSpPr>
        <p:spPr>
          <a:xfrm>
            <a:off x="6916600" y="4522975"/>
            <a:ext cx="0" cy="62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AE104F-5DEF-2106-0567-71BB5E8F4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20"/>
          <a:stretch/>
        </p:blipFill>
        <p:spPr>
          <a:xfrm>
            <a:off x="723043" y="2897575"/>
            <a:ext cx="1287814" cy="17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6B872E-BA38-1E4B-D64E-78E81C686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379" y="973250"/>
            <a:ext cx="1288421" cy="17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B93C1EE-1378-CFE9-D48E-EDBB86181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300" y="2897575"/>
            <a:ext cx="1282500" cy="17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82D31B-B01C-DAC9-DFA3-06E825BD91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187" r="54585" b="35401"/>
          <a:stretch/>
        </p:blipFill>
        <p:spPr>
          <a:xfrm>
            <a:off x="746200" y="973250"/>
            <a:ext cx="1278336" cy="17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6200FE0-3371-A00A-8A46-A75281083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0343" y="88099"/>
            <a:ext cx="796919" cy="7026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40E7CF-AD07-B439-9EBA-EC9CEEDA34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8099"/>
            <a:ext cx="796919" cy="708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62;p56">
            <a:extLst>
              <a:ext uri="{FF2B5EF4-FFF2-40B4-BE49-F238E27FC236}">
                <a16:creationId xmlns:a16="http://schemas.microsoft.com/office/drawing/2014/main" id="{8D180979-9E32-0A61-8950-D7F40A675CC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999129" y="510937"/>
            <a:ext cx="5145741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/>
              <a:t>СПАСИБО ЗА ВНИМАНИЕ!</a:t>
            </a:r>
            <a:endParaRPr sz="4000" dirty="0"/>
          </a:p>
        </p:txBody>
      </p:sp>
      <p:sp>
        <p:nvSpPr>
          <p:cNvPr id="9" name="Google Shape;663;p56">
            <a:extLst>
              <a:ext uri="{FF2B5EF4-FFF2-40B4-BE49-F238E27FC236}">
                <a16:creationId xmlns:a16="http://schemas.microsoft.com/office/drawing/2014/main" id="{333C84C6-4EA0-11C3-5437-000B6E6217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05870" y="2179693"/>
            <a:ext cx="4839000" cy="2015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ru-RU" dirty="0">
                <a:solidFill>
                  <a:srgbClr val="434343"/>
                </a:solidFill>
              </a:rPr>
              <a:t>Контакты</a:t>
            </a:r>
            <a:endParaRPr lang="en-US" dirty="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endParaRPr dirty="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-US" dirty="0">
                <a:hlinkClick r:id="rId3"/>
              </a:rPr>
              <a:t>daniil.boretskit@yandex.ru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434343"/>
                </a:solidFill>
              </a:rPr>
              <a:t>+7-(910)-988-04-60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434343"/>
                </a:solidFill>
              </a:rPr>
              <a:t>https://t.me/beekkey</a:t>
            </a:r>
            <a:endParaRPr dirty="0">
              <a:solidFill>
                <a:srgbClr val="434343"/>
              </a:solidFill>
            </a:endParaRPr>
          </a:p>
        </p:txBody>
      </p:sp>
      <p:grpSp>
        <p:nvGrpSpPr>
          <p:cNvPr id="10" name="Google Shape;5322;p68">
            <a:extLst>
              <a:ext uri="{FF2B5EF4-FFF2-40B4-BE49-F238E27FC236}">
                <a16:creationId xmlns:a16="http://schemas.microsoft.com/office/drawing/2014/main" id="{C693C148-495D-941F-DC7B-6EFD6B1603D8}"/>
              </a:ext>
            </a:extLst>
          </p:cNvPr>
          <p:cNvGrpSpPr/>
          <p:nvPr/>
        </p:nvGrpSpPr>
        <p:grpSpPr>
          <a:xfrm>
            <a:off x="3211016" y="2637623"/>
            <a:ext cx="339253" cy="339253"/>
            <a:chOff x="900750" y="1436075"/>
            <a:chExt cx="481825" cy="481825"/>
          </a:xfrm>
        </p:grpSpPr>
        <p:sp>
          <p:nvSpPr>
            <p:cNvPr id="11" name="Google Shape;5323;p68">
              <a:extLst>
                <a:ext uri="{FF2B5EF4-FFF2-40B4-BE49-F238E27FC236}">
                  <a16:creationId xmlns:a16="http://schemas.microsoft.com/office/drawing/2014/main" id="{5E05C781-09F2-39A2-9CE5-CFC043095BA5}"/>
                </a:ext>
              </a:extLst>
            </p:cNvPr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5324;p68">
              <a:extLst>
                <a:ext uri="{FF2B5EF4-FFF2-40B4-BE49-F238E27FC236}">
                  <a16:creationId xmlns:a16="http://schemas.microsoft.com/office/drawing/2014/main" id="{C6EE292D-1C20-E97D-5237-018018FDDBA9}"/>
                </a:ext>
              </a:extLst>
            </p:cNvPr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5325;p68">
              <a:extLst>
                <a:ext uri="{FF2B5EF4-FFF2-40B4-BE49-F238E27FC236}">
                  <a16:creationId xmlns:a16="http://schemas.microsoft.com/office/drawing/2014/main" id="{813950BF-133D-4C9A-5568-6B25AFFDD515}"/>
                </a:ext>
              </a:extLst>
            </p:cNvPr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5326;p68">
              <a:extLst>
                <a:ext uri="{FF2B5EF4-FFF2-40B4-BE49-F238E27FC236}">
                  <a16:creationId xmlns:a16="http://schemas.microsoft.com/office/drawing/2014/main" id="{A02819C1-9D41-5658-E8DA-B226CBC54067}"/>
                </a:ext>
              </a:extLst>
            </p:cNvPr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" name="Google Shape;5330;p68">
            <a:extLst>
              <a:ext uri="{FF2B5EF4-FFF2-40B4-BE49-F238E27FC236}">
                <a16:creationId xmlns:a16="http://schemas.microsoft.com/office/drawing/2014/main" id="{9EF37998-6323-0A23-339B-411F92CF83E6}"/>
              </a:ext>
            </a:extLst>
          </p:cNvPr>
          <p:cNvGrpSpPr/>
          <p:nvPr/>
        </p:nvGrpSpPr>
        <p:grpSpPr>
          <a:xfrm>
            <a:off x="3220979" y="3045720"/>
            <a:ext cx="352332" cy="339288"/>
            <a:chOff x="2071000" y="1435025"/>
            <a:chExt cx="500400" cy="481875"/>
          </a:xfrm>
        </p:grpSpPr>
        <p:sp>
          <p:nvSpPr>
            <p:cNvPr id="16" name="Google Shape;5331;p68">
              <a:extLst>
                <a:ext uri="{FF2B5EF4-FFF2-40B4-BE49-F238E27FC236}">
                  <a16:creationId xmlns:a16="http://schemas.microsoft.com/office/drawing/2014/main" id="{45C68218-D11E-5B40-C5F9-08983DDE649A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5332;p68">
              <a:extLst>
                <a:ext uri="{FF2B5EF4-FFF2-40B4-BE49-F238E27FC236}">
                  <a16:creationId xmlns:a16="http://schemas.microsoft.com/office/drawing/2014/main" id="{448E8847-137E-B865-F4B2-F403CB8F913C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5333;p68">
              <a:extLst>
                <a:ext uri="{FF2B5EF4-FFF2-40B4-BE49-F238E27FC236}">
                  <a16:creationId xmlns:a16="http://schemas.microsoft.com/office/drawing/2014/main" id="{B408B416-B02F-D18A-78D0-D245F7B19521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" name="Google Shape;5341;p68">
            <a:extLst>
              <a:ext uri="{FF2B5EF4-FFF2-40B4-BE49-F238E27FC236}">
                <a16:creationId xmlns:a16="http://schemas.microsoft.com/office/drawing/2014/main" id="{15A22646-DDF0-4A15-05AD-2CAE73B6D350}"/>
              </a:ext>
            </a:extLst>
          </p:cNvPr>
          <p:cNvGrpSpPr/>
          <p:nvPr/>
        </p:nvGrpSpPr>
        <p:grpSpPr>
          <a:xfrm>
            <a:off x="3196583" y="3526027"/>
            <a:ext cx="343442" cy="339288"/>
            <a:chOff x="3858100" y="1435075"/>
            <a:chExt cx="487775" cy="481875"/>
          </a:xfrm>
        </p:grpSpPr>
        <p:sp>
          <p:nvSpPr>
            <p:cNvPr id="20" name="Google Shape;5342;p68">
              <a:extLst>
                <a:ext uri="{FF2B5EF4-FFF2-40B4-BE49-F238E27FC236}">
                  <a16:creationId xmlns:a16="http://schemas.microsoft.com/office/drawing/2014/main" id="{FC731EE9-48AE-C48F-7FD0-595D76201328}"/>
                </a:ext>
              </a:extLst>
            </p:cNvPr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5343;p68">
              <a:extLst>
                <a:ext uri="{FF2B5EF4-FFF2-40B4-BE49-F238E27FC236}">
                  <a16:creationId xmlns:a16="http://schemas.microsoft.com/office/drawing/2014/main" id="{8E4B21DC-6639-D35F-92F6-21A8D2B1523E}"/>
                </a:ext>
              </a:extLst>
            </p:cNvPr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5344;p68">
              <a:extLst>
                <a:ext uri="{FF2B5EF4-FFF2-40B4-BE49-F238E27FC236}">
                  <a16:creationId xmlns:a16="http://schemas.microsoft.com/office/drawing/2014/main" id="{28124860-F06E-C98C-422D-8730462417C6}"/>
                </a:ext>
              </a:extLst>
            </p:cNvPr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5345;p68">
              <a:extLst>
                <a:ext uri="{FF2B5EF4-FFF2-40B4-BE49-F238E27FC236}">
                  <a16:creationId xmlns:a16="http://schemas.microsoft.com/office/drawing/2014/main" id="{9ACB77F4-E6E7-8036-5505-07BE70319EB4}"/>
                </a:ext>
              </a:extLst>
            </p:cNvPr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5346;p68">
              <a:extLst>
                <a:ext uri="{FF2B5EF4-FFF2-40B4-BE49-F238E27FC236}">
                  <a16:creationId xmlns:a16="http://schemas.microsoft.com/office/drawing/2014/main" id="{68AA4C2A-3E17-69D9-5202-A419C14EEB68}"/>
                </a:ext>
              </a:extLst>
            </p:cNvPr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FC11A8-7580-FA41-0E7C-D9931134E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343" y="88099"/>
            <a:ext cx="796919" cy="70266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686276-4AD6-2071-8BEB-430ED009B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8099"/>
            <a:ext cx="796919" cy="7083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0" y="21961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АКТУАЛЬНОСТЬ ПРОЕКТА</a:t>
            </a:r>
            <a:br>
              <a:rPr lang="ru-RU" dirty="0"/>
            </a:b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76527A-3EBC-CEB6-A13F-045825BB3832}"/>
              </a:ext>
            </a:extLst>
          </p:cNvPr>
          <p:cNvSpPr txBox="1"/>
          <p:nvPr/>
        </p:nvSpPr>
        <p:spPr>
          <a:xfrm>
            <a:off x="510667" y="1165819"/>
            <a:ext cx="46491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Exo 2" panose="020B0604020202020204" charset="-52"/>
              </a:rPr>
              <a:t>Число кибератак на промышленные системы растет. Если недавно эта проблема носила умозрительный характер, сейчас она приобрела реальные очертания.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160CD5-B989-7A07-15A2-6733808581F8}"/>
              </a:ext>
            </a:extLst>
          </p:cNvPr>
          <p:cNvSpPr txBox="1"/>
          <p:nvPr/>
        </p:nvSpPr>
        <p:spPr>
          <a:xfrm>
            <a:off x="510668" y="2892556"/>
            <a:ext cx="481723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Exo 2" panose="020B0604020202020204" charset="-52"/>
              </a:rPr>
              <a:t>CGI </a:t>
            </a:r>
            <a:r>
              <a:rPr lang="ru-RU" sz="1800" dirty="0">
                <a:latin typeface="Exo 2" panose="020B0604020202020204" charset="-52"/>
              </a:rPr>
              <a:t>сканеры уязвимостей — это программные или аппаратные средства, позволяющее сканировать сети, компьютеры и приложения на предмет обнаружения возможных проблем в системе безопасности, оценивать и устранять уязвимости.</a:t>
            </a:r>
          </a:p>
          <a:p>
            <a:endParaRPr lang="ru-RU" sz="14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9F97133-8EC8-442A-7EBF-A1F397608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918" y="996542"/>
            <a:ext cx="3292464" cy="181588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44F8D7C-5A81-F501-8E97-749E99B976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60"/>
          <a:stretch/>
        </p:blipFill>
        <p:spPr>
          <a:xfrm>
            <a:off x="5969475" y="2977125"/>
            <a:ext cx="2419350" cy="186218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2A06DA4-CAF9-47C5-EF3C-EEFF1E338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343" y="88099"/>
            <a:ext cx="796919" cy="70266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DD48D0-A108-38F0-EBE2-9BB71E0DE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8099"/>
            <a:ext cx="796919" cy="7083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285122" y="1296272"/>
            <a:ext cx="3871750" cy="2583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Exo 2" panose="020B0604020202020204" charset="-52"/>
              </a:rPr>
              <a:t>В среднем </a:t>
            </a:r>
            <a:r>
              <a:rPr lang="ru-RU" sz="2000" dirty="0">
                <a:solidFill>
                  <a:srgbClr val="00B0F0"/>
                </a:solidFill>
                <a:latin typeface="Exo 2" panose="020B0604020202020204" charset="-52"/>
              </a:rPr>
              <a:t>каждый пятый компьютер</a:t>
            </a:r>
            <a:r>
              <a:rPr lang="ru-RU" sz="2000" dirty="0">
                <a:latin typeface="Exo 2" panose="020B0604020202020204" charset="-52"/>
              </a:rPr>
              <a:t> на промышленном предприятии в России во второй половине 2016 года ежемесячно </a:t>
            </a:r>
            <a:r>
              <a:rPr lang="ru-RU" sz="2000" dirty="0">
                <a:solidFill>
                  <a:srgbClr val="00B0F0"/>
                </a:solidFill>
                <a:latin typeface="Exo 2" panose="020B0604020202020204" charset="-52"/>
              </a:rPr>
              <a:t>подвергался кибератакам</a:t>
            </a:r>
            <a:r>
              <a:rPr lang="ru-RU" sz="2000" dirty="0">
                <a:solidFill>
                  <a:schemeClr val="tx1"/>
                </a:solidFill>
                <a:latin typeface="Exo 2" panose="020B0604020202020204" charset="-52"/>
              </a:rPr>
              <a:t>.</a:t>
            </a:r>
            <a:endParaRPr sz="2000" dirty="0">
              <a:solidFill>
                <a:schemeClr val="tx1"/>
              </a:solidFill>
              <a:latin typeface="Exo 2" panose="020B0604020202020204" charset="-52"/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0" y="350072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ПРОБЛЕМА</a:t>
            </a:r>
            <a:br>
              <a:rPr lang="ru-RU" dirty="0"/>
            </a:b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C3CC42-E093-8EFC-78A8-678ED2399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520" y="350072"/>
            <a:ext cx="4660418" cy="444335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EF01EE-617C-8954-3A8F-B1480C6B0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343" y="88099"/>
            <a:ext cx="796919" cy="70266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D45AD8-32A4-0063-BEC8-57CCCC543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8099"/>
            <a:ext cx="796919" cy="7083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B5119BA5-F189-C0BB-E89D-1E8108211AA2}"/>
              </a:ext>
            </a:extLst>
          </p:cNvPr>
          <p:cNvSpPr/>
          <p:nvPr/>
        </p:nvSpPr>
        <p:spPr>
          <a:xfrm>
            <a:off x="1687286" y="250371"/>
            <a:ext cx="4811485" cy="1045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Google Shape;159;p34">
            <a:extLst>
              <a:ext uri="{FF2B5EF4-FFF2-40B4-BE49-F238E27FC236}">
                <a16:creationId xmlns:a16="http://schemas.microsoft.com/office/drawing/2014/main" id="{BB42655D-A6AD-199E-6820-641C94D971E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83229" y="3492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РЕШЕНИЕ</a:t>
            </a:r>
            <a:br>
              <a:rPr lang="ru-RU" sz="3200" dirty="0"/>
            </a:br>
            <a:br>
              <a:rPr lang="ru-RU" dirty="0"/>
            </a:b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F49CB-30B1-51C0-A1A9-CA81A3B9EF57}"/>
              </a:ext>
            </a:extLst>
          </p:cNvPr>
          <p:cNvSpPr txBox="1"/>
          <p:nvPr/>
        </p:nvSpPr>
        <p:spPr>
          <a:xfrm>
            <a:off x="962891" y="976746"/>
            <a:ext cx="72182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Exo 2" panose="020B0604020202020204" charset="-52"/>
              </a:rPr>
              <a:t>Интерактивный CGI сканер уязвимостей WEB серверов (</a:t>
            </a:r>
            <a:r>
              <a:rPr lang="ru-RU" sz="2000" dirty="0" err="1">
                <a:latin typeface="Exo 2" panose="020B0604020202020204" charset="-52"/>
              </a:rPr>
              <a:t>NetDwell</a:t>
            </a:r>
            <a:r>
              <a:rPr lang="ru-RU" sz="2000" dirty="0">
                <a:latin typeface="Exo 2" panose="020B0604020202020204" charset="-52"/>
              </a:rPr>
              <a:t>) обладает рядом преимуществ: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0111D01-40D8-DEF5-02FA-C61EA8F0DD3D}"/>
              </a:ext>
            </a:extLst>
          </p:cNvPr>
          <p:cNvSpPr/>
          <p:nvPr/>
        </p:nvSpPr>
        <p:spPr>
          <a:xfrm>
            <a:off x="1687285" y="1867953"/>
            <a:ext cx="7130789" cy="1045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75"/>
            <a:r>
              <a:rPr lang="ru-RU" sz="1800" dirty="0">
                <a:solidFill>
                  <a:schemeClr val="tx1"/>
                </a:solidFill>
                <a:latin typeface="Exo 2" panose="020B0604020202020204" charset="-52"/>
              </a:rPr>
              <a:t>Распознание веб-технологий включая системы управления контентом (CMS),  пакеты статистической величины/аналитики, библиотеки JavaScript, веб-серверы и встроенные устройства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48C22F-219D-E8EB-3EF5-438028384A9F}"/>
              </a:ext>
            </a:extLst>
          </p:cNvPr>
          <p:cNvSpPr/>
          <p:nvPr/>
        </p:nvSpPr>
        <p:spPr>
          <a:xfrm>
            <a:off x="1681137" y="3042149"/>
            <a:ext cx="5410243" cy="540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75"/>
            <a:r>
              <a:rPr lang="ru-RU" sz="1800" dirty="0">
                <a:solidFill>
                  <a:schemeClr val="tx1"/>
                </a:solidFill>
                <a:latin typeface="Exo 2" panose="020B0604020202020204" charset="-52"/>
              </a:rPr>
              <a:t>Высокой скоростью поиска уязвимостей веб-приложений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1BA62EF-BA49-2993-D57F-AFBCCB5A6EC5}"/>
              </a:ext>
            </a:extLst>
          </p:cNvPr>
          <p:cNvSpPr/>
          <p:nvPr/>
        </p:nvSpPr>
        <p:spPr>
          <a:xfrm>
            <a:off x="1687285" y="3829374"/>
            <a:ext cx="5715017" cy="215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75"/>
            <a:r>
              <a:rPr lang="ru-RU" sz="1800" dirty="0">
                <a:solidFill>
                  <a:schemeClr val="tx1"/>
                </a:solidFill>
                <a:latin typeface="Exo 2" panose="020B0604020202020204" charset="-52"/>
              </a:rPr>
              <a:t>Пониженной нагрузкой на устройство пользователя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5E8CDD4-4D7A-5F47-2ADE-7957FD0A2DF8}"/>
              </a:ext>
            </a:extLst>
          </p:cNvPr>
          <p:cNvSpPr/>
          <p:nvPr/>
        </p:nvSpPr>
        <p:spPr>
          <a:xfrm>
            <a:off x="1687285" y="4251340"/>
            <a:ext cx="6795811" cy="56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75"/>
            <a:r>
              <a:rPr lang="ru-RU" sz="1800" dirty="0">
                <a:solidFill>
                  <a:schemeClr val="tx1"/>
                </a:solidFill>
                <a:latin typeface="Exo 2" panose="020B0604020202020204" charset="-52"/>
              </a:rPr>
              <a:t>Расширенным анализом доступных для обнаружения уязвимостей </a:t>
            </a:r>
          </a:p>
        </p:txBody>
      </p:sp>
      <p:grpSp>
        <p:nvGrpSpPr>
          <p:cNvPr id="9" name="Google Shape;6053;p70">
            <a:extLst>
              <a:ext uri="{FF2B5EF4-FFF2-40B4-BE49-F238E27FC236}">
                <a16:creationId xmlns:a16="http://schemas.microsoft.com/office/drawing/2014/main" id="{29C8FF9B-E65E-F0A5-F25B-A413D5B5E2B2}"/>
              </a:ext>
            </a:extLst>
          </p:cNvPr>
          <p:cNvGrpSpPr/>
          <p:nvPr/>
        </p:nvGrpSpPr>
        <p:grpSpPr>
          <a:xfrm>
            <a:off x="1199043" y="3126486"/>
            <a:ext cx="367261" cy="364686"/>
            <a:chOff x="-64781025" y="3361050"/>
            <a:chExt cx="317425" cy="315200"/>
          </a:xfrm>
        </p:grpSpPr>
        <p:sp>
          <p:nvSpPr>
            <p:cNvPr id="10" name="Google Shape;6054;p70">
              <a:extLst>
                <a:ext uri="{FF2B5EF4-FFF2-40B4-BE49-F238E27FC236}">
                  <a16:creationId xmlns:a16="http://schemas.microsoft.com/office/drawing/2014/main" id="{C84D3E9F-A60E-3B3A-9CF7-96F29C907567}"/>
                </a:ext>
              </a:extLst>
            </p:cNvPr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1" name="Google Shape;6055;p70">
              <a:extLst>
                <a:ext uri="{FF2B5EF4-FFF2-40B4-BE49-F238E27FC236}">
                  <a16:creationId xmlns:a16="http://schemas.microsoft.com/office/drawing/2014/main" id="{03A72F2C-AA16-7BE1-F15D-08705EE20BF4}"/>
                </a:ext>
              </a:extLst>
            </p:cNvPr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2" name="Google Shape;6056;p70">
              <a:extLst>
                <a:ext uri="{FF2B5EF4-FFF2-40B4-BE49-F238E27FC236}">
                  <a16:creationId xmlns:a16="http://schemas.microsoft.com/office/drawing/2014/main" id="{028A91CD-4C3E-39D3-D5D3-B50F58E942CC}"/>
                </a:ext>
              </a:extLst>
            </p:cNvPr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3" name="Google Shape;6057;p70">
              <a:extLst>
                <a:ext uri="{FF2B5EF4-FFF2-40B4-BE49-F238E27FC236}">
                  <a16:creationId xmlns:a16="http://schemas.microsoft.com/office/drawing/2014/main" id="{35DEE9E6-3C48-E003-4155-E2E86EBCECAD}"/>
                </a:ext>
              </a:extLst>
            </p:cNvPr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</p:grpSp>
      <p:grpSp>
        <p:nvGrpSpPr>
          <p:cNvPr id="14" name="Google Shape;8165;p74">
            <a:extLst>
              <a:ext uri="{FF2B5EF4-FFF2-40B4-BE49-F238E27FC236}">
                <a16:creationId xmlns:a16="http://schemas.microsoft.com/office/drawing/2014/main" id="{4BFECA51-BF30-745C-523B-8CC74EFC589B}"/>
              </a:ext>
            </a:extLst>
          </p:cNvPr>
          <p:cNvGrpSpPr/>
          <p:nvPr/>
        </p:nvGrpSpPr>
        <p:grpSpPr>
          <a:xfrm>
            <a:off x="1163338" y="4251340"/>
            <a:ext cx="420774" cy="418504"/>
            <a:chOff x="-4118224" y="3253275"/>
            <a:chExt cx="292224" cy="290648"/>
          </a:xfrm>
        </p:grpSpPr>
        <p:sp>
          <p:nvSpPr>
            <p:cNvPr id="15" name="Google Shape;8166;p74">
              <a:extLst>
                <a:ext uri="{FF2B5EF4-FFF2-40B4-BE49-F238E27FC236}">
                  <a16:creationId xmlns:a16="http://schemas.microsoft.com/office/drawing/2014/main" id="{A6987CE9-7A3A-FE55-834B-1AAE6B9D24ED}"/>
                </a:ext>
              </a:extLst>
            </p:cNvPr>
            <p:cNvSpPr/>
            <p:nvPr/>
          </p:nvSpPr>
          <p:spPr>
            <a:xfrm>
              <a:off x="-4118224" y="3287123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 dirty="0"/>
            </a:p>
          </p:txBody>
        </p:sp>
        <p:sp>
          <p:nvSpPr>
            <p:cNvPr id="16" name="Google Shape;8167;p74">
              <a:extLst>
                <a:ext uri="{FF2B5EF4-FFF2-40B4-BE49-F238E27FC236}">
                  <a16:creationId xmlns:a16="http://schemas.microsoft.com/office/drawing/2014/main" id="{40BB0588-0730-8792-40DC-49DF66A71A45}"/>
                </a:ext>
              </a:extLst>
            </p:cNvPr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</p:grpSp>
      <p:grpSp>
        <p:nvGrpSpPr>
          <p:cNvPr id="17" name="Google Shape;6716;p71">
            <a:extLst>
              <a:ext uri="{FF2B5EF4-FFF2-40B4-BE49-F238E27FC236}">
                <a16:creationId xmlns:a16="http://schemas.microsoft.com/office/drawing/2014/main" id="{20CFF3AB-5F6A-9DF2-C213-2F8E62A937DE}"/>
              </a:ext>
            </a:extLst>
          </p:cNvPr>
          <p:cNvGrpSpPr/>
          <p:nvPr/>
        </p:nvGrpSpPr>
        <p:grpSpPr>
          <a:xfrm>
            <a:off x="1229526" y="1984856"/>
            <a:ext cx="354586" cy="353888"/>
            <a:chOff x="-31094350" y="3194000"/>
            <a:chExt cx="292225" cy="291650"/>
          </a:xfrm>
        </p:grpSpPr>
        <p:sp>
          <p:nvSpPr>
            <p:cNvPr id="18" name="Google Shape;6717;p71">
              <a:extLst>
                <a:ext uri="{FF2B5EF4-FFF2-40B4-BE49-F238E27FC236}">
                  <a16:creationId xmlns:a16="http://schemas.microsoft.com/office/drawing/2014/main" id="{ABC8163B-E6DD-5126-61B2-1F529A0D9EC9}"/>
                </a:ext>
              </a:extLst>
            </p:cNvPr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718;p71">
              <a:extLst>
                <a:ext uri="{FF2B5EF4-FFF2-40B4-BE49-F238E27FC236}">
                  <a16:creationId xmlns:a16="http://schemas.microsoft.com/office/drawing/2014/main" id="{21C3AC88-AB12-ECA0-9A35-22EAAFAF20D3}"/>
                </a:ext>
              </a:extLst>
            </p:cNvPr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19;p71">
              <a:extLst>
                <a:ext uri="{FF2B5EF4-FFF2-40B4-BE49-F238E27FC236}">
                  <a16:creationId xmlns:a16="http://schemas.microsoft.com/office/drawing/2014/main" id="{651DA1D5-4654-959D-C90F-279631938199}"/>
                </a:ext>
              </a:extLst>
            </p:cNvPr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720;p71">
              <a:extLst>
                <a:ext uri="{FF2B5EF4-FFF2-40B4-BE49-F238E27FC236}">
                  <a16:creationId xmlns:a16="http://schemas.microsoft.com/office/drawing/2014/main" id="{3CCDACF2-69DE-6975-3B8E-9EA5FB48662B}"/>
                </a:ext>
              </a:extLst>
            </p:cNvPr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721;p71">
              <a:extLst>
                <a:ext uri="{FF2B5EF4-FFF2-40B4-BE49-F238E27FC236}">
                  <a16:creationId xmlns:a16="http://schemas.microsoft.com/office/drawing/2014/main" id="{EACFF24D-A35F-80A5-A91A-C93FC01585B4}"/>
                </a:ext>
              </a:extLst>
            </p:cNvPr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722;p71">
              <a:extLst>
                <a:ext uri="{FF2B5EF4-FFF2-40B4-BE49-F238E27FC236}">
                  <a16:creationId xmlns:a16="http://schemas.microsoft.com/office/drawing/2014/main" id="{57903275-4BEC-AE49-D72F-785771606803}"/>
                </a:ext>
              </a:extLst>
            </p:cNvPr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723;p71">
              <a:extLst>
                <a:ext uri="{FF2B5EF4-FFF2-40B4-BE49-F238E27FC236}">
                  <a16:creationId xmlns:a16="http://schemas.microsoft.com/office/drawing/2014/main" id="{9561FF9B-36E2-DFE7-8A09-F0B25EE7650E}"/>
                </a:ext>
              </a:extLst>
            </p:cNvPr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724;p71">
              <a:extLst>
                <a:ext uri="{FF2B5EF4-FFF2-40B4-BE49-F238E27FC236}">
                  <a16:creationId xmlns:a16="http://schemas.microsoft.com/office/drawing/2014/main" id="{1ABA3C16-F2C2-553F-DEFC-306F52F3276F}"/>
                </a:ext>
              </a:extLst>
            </p:cNvPr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6672;p71">
            <a:extLst>
              <a:ext uri="{FF2B5EF4-FFF2-40B4-BE49-F238E27FC236}">
                <a16:creationId xmlns:a16="http://schemas.microsoft.com/office/drawing/2014/main" id="{B4AF80E1-8447-B557-2D06-7BBB6F0DD62B}"/>
              </a:ext>
            </a:extLst>
          </p:cNvPr>
          <p:cNvGrpSpPr/>
          <p:nvPr/>
        </p:nvGrpSpPr>
        <p:grpSpPr>
          <a:xfrm>
            <a:off x="1194991" y="3726303"/>
            <a:ext cx="357468" cy="356497"/>
            <a:chOff x="-31455100" y="3909350"/>
            <a:chExt cx="294600" cy="293800"/>
          </a:xfrm>
        </p:grpSpPr>
        <p:sp>
          <p:nvSpPr>
            <p:cNvPr id="27" name="Google Shape;6673;p71">
              <a:extLst>
                <a:ext uri="{FF2B5EF4-FFF2-40B4-BE49-F238E27FC236}">
                  <a16:creationId xmlns:a16="http://schemas.microsoft.com/office/drawing/2014/main" id="{9BE0DFFB-8296-291E-32C7-F29DD30ADC28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674;p71">
              <a:extLst>
                <a:ext uri="{FF2B5EF4-FFF2-40B4-BE49-F238E27FC236}">
                  <a16:creationId xmlns:a16="http://schemas.microsoft.com/office/drawing/2014/main" id="{D7CEA880-6374-852D-8067-B08F55A1898F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3E0144-F2E4-7392-7B7B-452A85DDB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343" y="88099"/>
            <a:ext cx="796919" cy="70266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F7451F-F4E1-A48B-A0FA-A9AA29DC8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099"/>
            <a:ext cx="796919" cy="7083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>
            <a:spLocks noGrp="1"/>
          </p:cNvSpPr>
          <p:nvPr>
            <p:ph type="ctrTitle"/>
          </p:nvPr>
        </p:nvSpPr>
        <p:spPr>
          <a:xfrm>
            <a:off x="1018181" y="61041"/>
            <a:ext cx="70968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>
                <a:latin typeface="Exo 2" panose="020B0604020202020204" charset="-52"/>
              </a:rPr>
              <a:t>ОЦЕНКА РЫНКА</a:t>
            </a:r>
            <a:endParaRPr lang="en-US" sz="3200" dirty="0">
              <a:latin typeface="Exo 2" panose="020B0604020202020204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2C547B6-2BD0-3C92-3DBD-3137599F7AD2}"/>
              </a:ext>
            </a:extLst>
          </p:cNvPr>
          <p:cNvSpPr/>
          <p:nvPr/>
        </p:nvSpPr>
        <p:spPr>
          <a:xfrm>
            <a:off x="4984861" y="888673"/>
            <a:ext cx="3760335" cy="1308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tx1"/>
              </a:solidFill>
              <a:effectLst/>
              <a:latin typeface="Exo 2" panose="020B0604020202020204" charset="-52"/>
            </a:endParaRPr>
          </a:p>
        </p:txBody>
      </p:sp>
      <p:grpSp>
        <p:nvGrpSpPr>
          <p:cNvPr id="2" name="Google Shape;4617;p66">
            <a:extLst>
              <a:ext uri="{FF2B5EF4-FFF2-40B4-BE49-F238E27FC236}">
                <a16:creationId xmlns:a16="http://schemas.microsoft.com/office/drawing/2014/main" id="{859A9023-96C4-E509-088D-2607875A5C01}"/>
              </a:ext>
            </a:extLst>
          </p:cNvPr>
          <p:cNvGrpSpPr/>
          <p:nvPr/>
        </p:nvGrpSpPr>
        <p:grpSpPr>
          <a:xfrm>
            <a:off x="472154" y="1703946"/>
            <a:ext cx="2949586" cy="2775312"/>
            <a:chOff x="6535625" y="760425"/>
            <a:chExt cx="1665900" cy="1665900"/>
          </a:xfrm>
        </p:grpSpPr>
        <p:sp>
          <p:nvSpPr>
            <p:cNvPr id="3" name="Google Shape;4618;p66">
              <a:extLst>
                <a:ext uri="{FF2B5EF4-FFF2-40B4-BE49-F238E27FC236}">
                  <a16:creationId xmlns:a16="http://schemas.microsoft.com/office/drawing/2014/main" id="{A081D5A6-790D-64A2-698A-D681C283E410}"/>
                </a:ext>
              </a:extLst>
            </p:cNvPr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619;p66">
              <a:extLst>
                <a:ext uri="{FF2B5EF4-FFF2-40B4-BE49-F238E27FC236}">
                  <a16:creationId xmlns:a16="http://schemas.microsoft.com/office/drawing/2014/main" id="{311123BC-83AB-7080-5E3D-BF059D26568A}"/>
                </a:ext>
              </a:extLst>
            </p:cNvPr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620;p66">
              <a:extLst>
                <a:ext uri="{FF2B5EF4-FFF2-40B4-BE49-F238E27FC236}">
                  <a16:creationId xmlns:a16="http://schemas.microsoft.com/office/drawing/2014/main" id="{7445E3C5-1DF0-DA57-FACC-FDBB1192723E}"/>
                </a:ext>
              </a:extLst>
            </p:cNvPr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621;p66">
              <a:extLst>
                <a:ext uri="{FF2B5EF4-FFF2-40B4-BE49-F238E27FC236}">
                  <a16:creationId xmlns:a16="http://schemas.microsoft.com/office/drawing/2014/main" id="{87CD3876-F533-005F-D608-75F19545197A}"/>
                </a:ext>
              </a:extLst>
            </p:cNvPr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B4942B3-2339-EFD8-3FA7-CC54CEB5AA48}"/>
              </a:ext>
            </a:extLst>
          </p:cNvPr>
          <p:cNvSpPr/>
          <p:nvPr/>
        </p:nvSpPr>
        <p:spPr>
          <a:xfrm>
            <a:off x="1601581" y="1908376"/>
            <a:ext cx="690738" cy="3338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Exo 2" panose="020B0604020202020204" charset="-52"/>
              </a:rPr>
              <a:t>TAM</a:t>
            </a:r>
            <a:endParaRPr lang="ru-RU" dirty="0">
              <a:solidFill>
                <a:schemeClr val="tx1"/>
              </a:solidFill>
              <a:latin typeface="Exo 2" panose="020B0604020202020204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2223C2C-E6C4-E5ED-F087-66F32D8C4676}"/>
              </a:ext>
            </a:extLst>
          </p:cNvPr>
          <p:cNvSpPr/>
          <p:nvPr/>
        </p:nvSpPr>
        <p:spPr>
          <a:xfrm>
            <a:off x="1630647" y="2396243"/>
            <a:ext cx="632601" cy="3202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Exo 2" panose="020B0604020202020204" charset="-52"/>
              </a:rPr>
              <a:t>SAM</a:t>
            </a:r>
            <a:endParaRPr lang="ru-RU" dirty="0">
              <a:solidFill>
                <a:schemeClr val="tx1"/>
              </a:solidFill>
              <a:latin typeface="Exo 2" panose="020B0604020202020204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D5FB09F-20C8-0492-4D3C-37856BFFCAAC}"/>
              </a:ext>
            </a:extLst>
          </p:cNvPr>
          <p:cNvSpPr/>
          <p:nvPr/>
        </p:nvSpPr>
        <p:spPr>
          <a:xfrm>
            <a:off x="1130799" y="3249745"/>
            <a:ext cx="1632299" cy="795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Exo 2" panose="020B0604020202020204" charset="-52"/>
              </a:rPr>
              <a:t>SOM</a:t>
            </a:r>
            <a:endParaRPr lang="ru-RU" dirty="0">
              <a:solidFill>
                <a:schemeClr val="tx1"/>
              </a:solidFill>
              <a:latin typeface="Exo 2" panose="020B0604020202020204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B1CA186-5D89-B6C4-9ECE-5CCECABCE167}"/>
              </a:ext>
            </a:extLst>
          </p:cNvPr>
          <p:cNvSpPr/>
          <p:nvPr/>
        </p:nvSpPr>
        <p:spPr>
          <a:xfrm>
            <a:off x="398804" y="888673"/>
            <a:ext cx="3096287" cy="403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solidFill>
                  <a:schemeClr val="tx1"/>
                </a:solidFill>
                <a:latin typeface="Exo 2" panose="020B0604020202020204" charset="-52"/>
              </a:rPr>
              <a:t>Метод оценки </a:t>
            </a:r>
            <a:r>
              <a:rPr lang="en-US" sz="1800" b="1" dirty="0">
                <a:solidFill>
                  <a:schemeClr val="tx1"/>
                </a:solidFill>
                <a:latin typeface="Exo 2" panose="020B0604020202020204" charset="-52"/>
              </a:rPr>
              <a:t>Top down (</a:t>
            </a:r>
            <a:r>
              <a:rPr lang="ru-RU" sz="1800" b="1" dirty="0">
                <a:solidFill>
                  <a:schemeClr val="tx1"/>
                </a:solidFill>
                <a:latin typeface="Exo 2" panose="020B0604020202020204" charset="-52"/>
              </a:rPr>
              <a:t>сверху вниз</a:t>
            </a:r>
            <a:r>
              <a:rPr lang="en-US" sz="1800" b="1" dirty="0">
                <a:solidFill>
                  <a:schemeClr val="tx1"/>
                </a:solidFill>
                <a:latin typeface="Exo 2" panose="020B0604020202020204" charset="-52"/>
              </a:rPr>
              <a:t>)</a:t>
            </a:r>
            <a:endParaRPr lang="ru-RU" sz="1800" b="1" dirty="0">
              <a:solidFill>
                <a:schemeClr val="tx1"/>
              </a:solidFill>
              <a:latin typeface="Exo 2" panose="020B0604020202020204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42FD77-1DF2-29B9-AC5D-9CA491B6F7DC}"/>
              </a:ext>
            </a:extLst>
          </p:cNvPr>
          <p:cNvSpPr txBox="1"/>
          <p:nvPr/>
        </p:nvSpPr>
        <p:spPr>
          <a:xfrm>
            <a:off x="4550295" y="1752145"/>
            <a:ext cx="5060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  <a:latin typeface="Exo 2" panose="020B0604020202020204" charset="-52"/>
              </a:rPr>
              <a:t>TAM</a:t>
            </a:r>
            <a:r>
              <a:rPr lang="en-US" sz="1800" dirty="0">
                <a:latin typeface="Exo 2" panose="020B0604020202020204" charset="-52"/>
              </a:rPr>
              <a:t> – </a:t>
            </a:r>
            <a:r>
              <a:rPr lang="ru-RU" sz="1800" dirty="0">
                <a:latin typeface="Exo 2" panose="020B0604020202020204" charset="-52"/>
              </a:rPr>
              <a:t>общий объём целевого рынка</a:t>
            </a:r>
          </a:p>
          <a:p>
            <a:r>
              <a:rPr lang="en-US" sz="1800" dirty="0">
                <a:latin typeface="Exo 2" panose="020B0604020202020204" charset="-52"/>
              </a:rPr>
              <a:t>TAM = </a:t>
            </a:r>
            <a:r>
              <a:rPr lang="en-US" sz="1800" dirty="0">
                <a:solidFill>
                  <a:srgbClr val="00B0F0"/>
                </a:solidFill>
                <a:latin typeface="Exo 2" panose="020B0604020202020204" charset="-52"/>
              </a:rPr>
              <a:t>72 </a:t>
            </a:r>
            <a:r>
              <a:rPr lang="ru-RU" sz="1800" dirty="0">
                <a:solidFill>
                  <a:srgbClr val="00B0F0"/>
                </a:solidFill>
                <a:latin typeface="Exo 2" panose="020B0604020202020204" charset="-52"/>
              </a:rPr>
              <a:t>млрд. руб.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6E734B-8AC9-797E-30AB-220B6394CB00}"/>
              </a:ext>
            </a:extLst>
          </p:cNvPr>
          <p:cNvSpPr txBox="1"/>
          <p:nvPr/>
        </p:nvSpPr>
        <p:spPr>
          <a:xfrm>
            <a:off x="4550295" y="2571750"/>
            <a:ext cx="5060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  <a:latin typeface="Exo 2" panose="020B0604020202020204" charset="-52"/>
              </a:rPr>
              <a:t>SAM</a:t>
            </a:r>
            <a:r>
              <a:rPr lang="en-US" sz="1800" dirty="0">
                <a:latin typeface="Exo 2" panose="020B0604020202020204" charset="-52"/>
              </a:rPr>
              <a:t> – </a:t>
            </a:r>
            <a:r>
              <a:rPr lang="ru-RU" sz="1800" dirty="0">
                <a:latin typeface="Exo 2" panose="020B0604020202020204" charset="-52"/>
              </a:rPr>
              <a:t>доступный объём рынка</a:t>
            </a:r>
          </a:p>
          <a:p>
            <a:r>
              <a:rPr lang="en-US" sz="1800" dirty="0">
                <a:latin typeface="Exo 2" panose="020B0604020202020204" charset="-52"/>
              </a:rPr>
              <a:t>SAM = </a:t>
            </a:r>
            <a:r>
              <a:rPr lang="ru-RU" sz="1800" dirty="0">
                <a:solidFill>
                  <a:srgbClr val="00B0F0"/>
                </a:solidFill>
                <a:latin typeface="Exo 2" panose="020B0604020202020204" charset="-52"/>
              </a:rPr>
              <a:t>7,2</a:t>
            </a:r>
            <a:r>
              <a:rPr lang="en-US" sz="1800" dirty="0">
                <a:solidFill>
                  <a:srgbClr val="00B0F0"/>
                </a:solidFill>
                <a:latin typeface="Exo 2" panose="020B0604020202020204" charset="-52"/>
              </a:rPr>
              <a:t> </a:t>
            </a:r>
            <a:r>
              <a:rPr lang="ru-RU" sz="1800" dirty="0">
                <a:solidFill>
                  <a:srgbClr val="00B0F0"/>
                </a:solidFill>
                <a:latin typeface="Exo 2" panose="020B0604020202020204" charset="-52"/>
              </a:rPr>
              <a:t>млрд. </a:t>
            </a:r>
            <a:r>
              <a:rPr lang="ru-RU" sz="1800" dirty="0" err="1">
                <a:solidFill>
                  <a:srgbClr val="00B0F0"/>
                </a:solidFill>
                <a:latin typeface="Exo 2" panose="020B0604020202020204" charset="-52"/>
              </a:rPr>
              <a:t>руб</a:t>
            </a:r>
            <a:r>
              <a:rPr lang="en-US" sz="1800" dirty="0">
                <a:solidFill>
                  <a:srgbClr val="00B0F0"/>
                </a:solidFill>
                <a:latin typeface="Exo 2" panose="020B0604020202020204" charset="-52"/>
              </a:rPr>
              <a:t>.</a:t>
            </a:r>
            <a:endParaRPr lang="ru-RU" sz="1800" dirty="0">
              <a:solidFill>
                <a:srgbClr val="00B0F0"/>
              </a:solidFill>
              <a:latin typeface="Exo 2" panose="020B0604020202020204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5C72A-9C19-FBB9-738A-CA8203901D91}"/>
              </a:ext>
            </a:extLst>
          </p:cNvPr>
          <p:cNvSpPr txBox="1"/>
          <p:nvPr/>
        </p:nvSpPr>
        <p:spPr>
          <a:xfrm>
            <a:off x="4550295" y="3388225"/>
            <a:ext cx="5060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  <a:latin typeface="Exo 2" panose="020B0604020202020204" charset="-52"/>
              </a:rPr>
              <a:t>SOM</a:t>
            </a:r>
            <a:r>
              <a:rPr lang="en-US" sz="1800" dirty="0">
                <a:latin typeface="Exo 2" panose="020B0604020202020204" charset="-52"/>
              </a:rPr>
              <a:t> – </a:t>
            </a:r>
            <a:r>
              <a:rPr lang="ru-RU" sz="1800" dirty="0">
                <a:latin typeface="Exo 2" panose="020B0604020202020204" charset="-52"/>
              </a:rPr>
              <a:t>реально достижимый объём рынка</a:t>
            </a:r>
          </a:p>
          <a:p>
            <a:r>
              <a:rPr lang="en-US" sz="1800" dirty="0">
                <a:latin typeface="Exo 2" panose="020B0604020202020204" charset="-52"/>
              </a:rPr>
              <a:t>SOM = </a:t>
            </a:r>
            <a:r>
              <a:rPr lang="ru-RU" sz="1800" dirty="0">
                <a:solidFill>
                  <a:srgbClr val="00B0F0"/>
                </a:solidFill>
                <a:latin typeface="Exo 2" panose="020B0604020202020204" charset="-52"/>
              </a:rPr>
              <a:t>720</a:t>
            </a:r>
            <a:r>
              <a:rPr lang="en-US" sz="1800" dirty="0">
                <a:solidFill>
                  <a:srgbClr val="00B0F0"/>
                </a:solidFill>
                <a:latin typeface="Exo 2" panose="020B0604020202020204" charset="-52"/>
              </a:rPr>
              <a:t> </a:t>
            </a:r>
            <a:r>
              <a:rPr lang="ru-RU" sz="1800" dirty="0">
                <a:solidFill>
                  <a:srgbClr val="00B0F0"/>
                </a:solidFill>
                <a:latin typeface="Exo 2" panose="020B0604020202020204" charset="-52"/>
              </a:rPr>
              <a:t>млн. руб.</a:t>
            </a:r>
          </a:p>
        </p:txBody>
      </p:sp>
      <p:grpSp>
        <p:nvGrpSpPr>
          <p:cNvPr id="24" name="Google Shape;5294;p68">
            <a:extLst>
              <a:ext uri="{FF2B5EF4-FFF2-40B4-BE49-F238E27FC236}">
                <a16:creationId xmlns:a16="http://schemas.microsoft.com/office/drawing/2014/main" id="{5AC0C956-0428-FD41-B9E5-C29C6C4F8656}"/>
              </a:ext>
            </a:extLst>
          </p:cNvPr>
          <p:cNvGrpSpPr/>
          <p:nvPr/>
        </p:nvGrpSpPr>
        <p:grpSpPr>
          <a:xfrm>
            <a:off x="4135046" y="1908376"/>
            <a:ext cx="350431" cy="339887"/>
            <a:chOff x="3270675" y="841800"/>
            <a:chExt cx="497700" cy="482725"/>
          </a:xfrm>
        </p:grpSpPr>
        <p:sp>
          <p:nvSpPr>
            <p:cNvPr id="25" name="Google Shape;5295;p68">
              <a:extLst>
                <a:ext uri="{FF2B5EF4-FFF2-40B4-BE49-F238E27FC236}">
                  <a16:creationId xmlns:a16="http://schemas.microsoft.com/office/drawing/2014/main" id="{F117C509-A3E6-88B5-3DB2-95245B407FB7}"/>
                </a:ext>
              </a:extLst>
            </p:cNvPr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5296;p68">
              <a:extLst>
                <a:ext uri="{FF2B5EF4-FFF2-40B4-BE49-F238E27FC236}">
                  <a16:creationId xmlns:a16="http://schemas.microsoft.com/office/drawing/2014/main" id="{54549300-65A9-5FC8-BA96-200DD8534EF6}"/>
                </a:ext>
              </a:extLst>
            </p:cNvPr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5297;p68">
              <a:extLst>
                <a:ext uri="{FF2B5EF4-FFF2-40B4-BE49-F238E27FC236}">
                  <a16:creationId xmlns:a16="http://schemas.microsoft.com/office/drawing/2014/main" id="{7A1D3BC1-4284-D1FD-6C72-6F8D739A53D6}"/>
                </a:ext>
              </a:extLst>
            </p:cNvPr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" name="Google Shape;5294;p68">
            <a:extLst>
              <a:ext uri="{FF2B5EF4-FFF2-40B4-BE49-F238E27FC236}">
                <a16:creationId xmlns:a16="http://schemas.microsoft.com/office/drawing/2014/main" id="{123E7219-141A-4223-AF7A-84B663AECE6B}"/>
              </a:ext>
            </a:extLst>
          </p:cNvPr>
          <p:cNvGrpSpPr/>
          <p:nvPr/>
        </p:nvGrpSpPr>
        <p:grpSpPr>
          <a:xfrm>
            <a:off x="4138970" y="2716454"/>
            <a:ext cx="350431" cy="339887"/>
            <a:chOff x="3270675" y="841800"/>
            <a:chExt cx="497700" cy="482725"/>
          </a:xfrm>
        </p:grpSpPr>
        <p:sp>
          <p:nvSpPr>
            <p:cNvPr id="30" name="Google Shape;5295;p68">
              <a:extLst>
                <a:ext uri="{FF2B5EF4-FFF2-40B4-BE49-F238E27FC236}">
                  <a16:creationId xmlns:a16="http://schemas.microsoft.com/office/drawing/2014/main" id="{AB3619DA-CE32-AAE4-5D45-C466ECE98EA8}"/>
                </a:ext>
              </a:extLst>
            </p:cNvPr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5296;p68">
              <a:extLst>
                <a:ext uri="{FF2B5EF4-FFF2-40B4-BE49-F238E27FC236}">
                  <a16:creationId xmlns:a16="http://schemas.microsoft.com/office/drawing/2014/main" id="{1966D8FB-98DD-17AC-7CA4-AFDC7AB23510}"/>
                </a:ext>
              </a:extLst>
            </p:cNvPr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5297;p68">
              <a:extLst>
                <a:ext uri="{FF2B5EF4-FFF2-40B4-BE49-F238E27FC236}">
                  <a16:creationId xmlns:a16="http://schemas.microsoft.com/office/drawing/2014/main" id="{DEB43C67-433C-D0B6-53F1-F250D6A45463}"/>
                </a:ext>
              </a:extLst>
            </p:cNvPr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3" name="Google Shape;5294;p68">
            <a:extLst>
              <a:ext uri="{FF2B5EF4-FFF2-40B4-BE49-F238E27FC236}">
                <a16:creationId xmlns:a16="http://schemas.microsoft.com/office/drawing/2014/main" id="{93581C60-5186-AFA2-4937-5FC7EAC5462D}"/>
              </a:ext>
            </a:extLst>
          </p:cNvPr>
          <p:cNvGrpSpPr/>
          <p:nvPr/>
        </p:nvGrpSpPr>
        <p:grpSpPr>
          <a:xfrm>
            <a:off x="4135046" y="3570678"/>
            <a:ext cx="350431" cy="339887"/>
            <a:chOff x="3270675" y="841800"/>
            <a:chExt cx="497700" cy="482725"/>
          </a:xfrm>
        </p:grpSpPr>
        <p:sp>
          <p:nvSpPr>
            <p:cNvPr id="34" name="Google Shape;5295;p68">
              <a:extLst>
                <a:ext uri="{FF2B5EF4-FFF2-40B4-BE49-F238E27FC236}">
                  <a16:creationId xmlns:a16="http://schemas.microsoft.com/office/drawing/2014/main" id="{62A6BB2F-1996-FE2D-A1E7-58FB42D68492}"/>
                </a:ext>
              </a:extLst>
            </p:cNvPr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5296;p68">
              <a:extLst>
                <a:ext uri="{FF2B5EF4-FFF2-40B4-BE49-F238E27FC236}">
                  <a16:creationId xmlns:a16="http://schemas.microsoft.com/office/drawing/2014/main" id="{39414A19-3521-F5BF-8BE3-128B6C7E2FBE}"/>
                </a:ext>
              </a:extLst>
            </p:cNvPr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5297;p68">
              <a:extLst>
                <a:ext uri="{FF2B5EF4-FFF2-40B4-BE49-F238E27FC236}">
                  <a16:creationId xmlns:a16="http://schemas.microsoft.com/office/drawing/2014/main" id="{7336F597-4C44-06A2-AF9B-016020A23516}"/>
                </a:ext>
              </a:extLst>
            </p:cNvPr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FCB61B-73BF-6897-3775-88526B047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343" y="88099"/>
            <a:ext cx="796919" cy="70266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11321C-12FF-AE02-3EDF-2DD627EB0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099"/>
            <a:ext cx="796919" cy="7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95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>
            <a:spLocks noGrp="1"/>
          </p:cNvSpPr>
          <p:nvPr>
            <p:ph type="ctrTitle"/>
          </p:nvPr>
        </p:nvSpPr>
        <p:spPr>
          <a:xfrm>
            <a:off x="921826" y="181742"/>
            <a:ext cx="70968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/>
              <a:t>СРАВНЕНИЕ С КОНКУРЕНТАМИ</a:t>
            </a:r>
            <a:endParaRPr lang="en-US" sz="3200" dirty="0"/>
          </a:p>
        </p:txBody>
      </p:sp>
      <p:sp>
        <p:nvSpPr>
          <p:cNvPr id="425" name="Google Shape;425;p47"/>
          <p:cNvSpPr/>
          <p:nvPr/>
        </p:nvSpPr>
        <p:spPr>
          <a:xfrm>
            <a:off x="743386" y="1092224"/>
            <a:ext cx="7657227" cy="3451347"/>
          </a:xfrm>
          <a:prstGeom prst="snip2DiagRect">
            <a:avLst>
              <a:gd name="adj1" fmla="val 18257"/>
              <a:gd name="adj2" fmla="val 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26" name="Google Shape;426;p47"/>
          <p:cNvGraphicFramePr/>
          <p:nvPr>
            <p:extLst>
              <p:ext uri="{D42A27DB-BD31-4B8C-83A1-F6EECF244321}">
                <p14:modId xmlns:p14="http://schemas.microsoft.com/office/powerpoint/2010/main" val="3480880493"/>
              </p:ext>
            </p:extLst>
          </p:nvPr>
        </p:nvGraphicFramePr>
        <p:xfrm>
          <a:off x="539876" y="1243209"/>
          <a:ext cx="7860737" cy="3124100"/>
        </p:xfrm>
        <a:graphic>
          <a:graphicData uri="http://schemas.openxmlformats.org/drawingml/2006/table">
            <a:tbl>
              <a:tblPr>
                <a:tableStyleId>{DB2BE374-7547-4526-A811-86C898D9E09B}</a:tableStyleId>
              </a:tblPr>
              <a:tblGrid>
                <a:gridCol w="164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24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2919">
                  <a:extLst>
                    <a:ext uri="{9D8B030D-6E8A-4147-A177-3AD203B41FA5}">
                      <a16:colId xmlns:a16="http://schemas.microsoft.com/office/drawing/2014/main" val="15067498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 dirty="0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Поиск бэкдоров</a:t>
                      </a:r>
                      <a:endParaRPr sz="1100"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 dirty="0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Низкая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 dirty="0" err="1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ресурсозатратность</a:t>
                      </a:r>
                      <a:endParaRPr sz="1100"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 dirty="0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Советы по безопасности</a:t>
                      </a:r>
                      <a:endParaRPr sz="1100"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 dirty="0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Простота использования</a:t>
                      </a:r>
                      <a:endParaRPr sz="1100"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dirty="0">
                          <a:solidFill>
                            <a:srgbClr val="FFFFFF"/>
                          </a:solidFill>
                          <a:sym typeface="Exo 2"/>
                        </a:rPr>
                        <a:t>Цена</a:t>
                      </a:r>
                      <a:endParaRPr lang="en-US" sz="1100"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00B050"/>
                          </a:solidFill>
                          <a:sym typeface="Exo 2"/>
                        </a:rPr>
                        <a:t>NetDwell Web-Scanner</a:t>
                      </a:r>
                      <a:endParaRPr sz="1200" b="1" dirty="0">
                        <a:solidFill>
                          <a:srgbClr val="00B050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solidFill>
                            <a:srgbClr val="00B050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2000" dirty="0">
                        <a:solidFill>
                          <a:srgbClr val="00B050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solidFill>
                            <a:srgbClr val="00B050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2000" dirty="0">
                        <a:solidFill>
                          <a:srgbClr val="00B050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solidFill>
                            <a:srgbClr val="00B050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2000" dirty="0">
                        <a:solidFill>
                          <a:srgbClr val="00B050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solidFill>
                            <a:srgbClr val="00B050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2000" dirty="0">
                        <a:solidFill>
                          <a:srgbClr val="00B050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solidFill>
                            <a:srgbClr val="00B050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2000" dirty="0">
                        <a:solidFill>
                          <a:srgbClr val="00B050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0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sym typeface="Exo 2"/>
                        </a:rPr>
                        <a:t>OpenVAS</a:t>
                      </a:r>
                      <a:endParaRPr lang="en-US" sz="1200"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-</a:t>
                      </a:r>
                      <a:endParaRPr sz="20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rgbClr val="FFFFFF"/>
                          </a:solidFill>
                          <a:latin typeface="+mj-lt"/>
                          <a:sym typeface="Roboto Condensed Light"/>
                        </a:rPr>
                        <a:t>-</a:t>
                      </a:r>
                      <a:endParaRPr sz="20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rgbClr val="FFFFFF"/>
                          </a:solidFill>
                          <a:latin typeface="+mj-lt"/>
                          <a:sym typeface="Roboto Condensed Light"/>
                        </a:rPr>
                        <a:t>-</a:t>
                      </a:r>
                      <a:endParaRPr sz="20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rgbClr val="FFFFFF"/>
                          </a:solidFill>
                          <a:latin typeface="+mj-lt"/>
                          <a:sym typeface="Roboto Condensed Light"/>
                        </a:rPr>
                        <a:t>-</a:t>
                      </a:r>
                      <a:endParaRPr sz="20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-</a:t>
                      </a:r>
                      <a:endParaRPr sz="20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4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sym typeface="Exo 2"/>
                        </a:rPr>
                        <a:t>Nexpose community</a:t>
                      </a:r>
                      <a:endParaRPr lang="en-US" sz="1200"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-</a:t>
                      </a: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rgbClr val="FFFFFF"/>
                          </a:solidFill>
                          <a:latin typeface="+mj-lt"/>
                          <a:sym typeface="Roboto Condensed Light"/>
                        </a:rPr>
                        <a:t>-</a:t>
                      </a:r>
                      <a:endParaRPr sz="20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20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20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20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sym typeface="Exo 2"/>
                        </a:rPr>
                        <a:t>Tripwire IP360</a:t>
                      </a:r>
                      <a:endParaRPr lang="en-US" sz="1200"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-</a:t>
                      </a:r>
                      <a:endParaRPr sz="20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20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-</a:t>
                      </a:r>
                      <a:endParaRPr sz="20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-</a:t>
                      </a:r>
                      <a:endParaRPr sz="20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-</a:t>
                      </a:r>
                      <a:endParaRPr sz="20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3732543"/>
                  </a:ext>
                </a:extLst>
              </a:tr>
              <a:tr h="396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D9Scan</a:t>
                      </a: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20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20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-</a:t>
                      </a:r>
                      <a:endParaRPr sz="20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20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20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1603435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206129E-94CD-4494-7FF5-3650DDC54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343" y="88099"/>
            <a:ext cx="796919" cy="70266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E5D6FF-4DE8-A3D7-646F-08FFB7999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099"/>
            <a:ext cx="796919" cy="7083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810E360-3076-0EF8-0E92-1B5EFF8D3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0" y="88099"/>
            <a:ext cx="5214300" cy="621563"/>
          </a:xfrm>
        </p:spPr>
        <p:txBody>
          <a:bodyPr/>
          <a:lstStyle/>
          <a:p>
            <a:r>
              <a:rPr lang="ru-RU" sz="3200" dirty="0"/>
              <a:t>БИЗНЕС-МОДЕЛЬ</a:t>
            </a: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BA130F06-EAAC-6586-A83E-C0C491703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754581"/>
              </p:ext>
            </p:extLst>
          </p:nvPr>
        </p:nvGraphicFramePr>
        <p:xfrm>
          <a:off x="110270" y="821679"/>
          <a:ext cx="8923460" cy="4242604"/>
        </p:xfrm>
        <a:graphic>
          <a:graphicData uri="http://schemas.openxmlformats.org/drawingml/2006/table">
            <a:tbl>
              <a:tblPr firstRow="1" bandRow="1">
                <a:tableStyleId>{DB2BE374-7547-4526-A811-86C898D9E09B}</a:tableStyleId>
              </a:tblPr>
              <a:tblGrid>
                <a:gridCol w="1608260">
                  <a:extLst>
                    <a:ext uri="{9D8B030D-6E8A-4147-A177-3AD203B41FA5}">
                      <a16:colId xmlns:a16="http://schemas.microsoft.com/office/drawing/2014/main" val="1739959571"/>
                    </a:ext>
                  </a:extLst>
                </a:gridCol>
                <a:gridCol w="2246888">
                  <a:extLst>
                    <a:ext uri="{9D8B030D-6E8A-4147-A177-3AD203B41FA5}">
                      <a16:colId xmlns:a16="http://schemas.microsoft.com/office/drawing/2014/main" val="1364255976"/>
                    </a:ext>
                  </a:extLst>
                </a:gridCol>
                <a:gridCol w="606582">
                  <a:extLst>
                    <a:ext uri="{9D8B030D-6E8A-4147-A177-3AD203B41FA5}">
                      <a16:colId xmlns:a16="http://schemas.microsoft.com/office/drawing/2014/main" val="184538338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89528912"/>
                    </a:ext>
                  </a:extLst>
                </a:gridCol>
                <a:gridCol w="2073244">
                  <a:extLst>
                    <a:ext uri="{9D8B030D-6E8A-4147-A177-3AD203B41FA5}">
                      <a16:colId xmlns:a16="http://schemas.microsoft.com/office/drawing/2014/main" val="4246842170"/>
                    </a:ext>
                  </a:extLst>
                </a:gridCol>
                <a:gridCol w="1474086">
                  <a:extLst>
                    <a:ext uri="{9D8B030D-6E8A-4147-A177-3AD203B41FA5}">
                      <a16:colId xmlns:a16="http://schemas.microsoft.com/office/drawing/2014/main" val="3931040327"/>
                    </a:ext>
                  </a:extLst>
                </a:gridCol>
              </a:tblGrid>
              <a:tr h="1438444">
                <a:tc rowSpan="3"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rgbClr val="00B0F0"/>
                          </a:solidFill>
                          <a:latin typeface="Exo 2" panose="020B0604020202020204" charset="-52"/>
                        </a:rPr>
                        <a:t>Проблема</a:t>
                      </a:r>
                    </a:p>
                    <a:p>
                      <a:pPr algn="l"/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-52"/>
                          <a:ea typeface="Arial"/>
                          <a:cs typeface="Arial"/>
                          <a:sym typeface="Arial"/>
                        </a:rPr>
                        <a:t>Число кибератак на промышленные системы растет. </a:t>
                      </a:r>
                    </a:p>
                    <a:p>
                      <a:pPr algn="l"/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-52"/>
                          <a:cs typeface="Arial"/>
                          <a:sym typeface="Arial"/>
                        </a:rPr>
                        <a:t>Всё больше компаний страдает от различных вирусов, внедряемых в сеть, дыр в ПО и т.д.</a:t>
                      </a:r>
                      <a:endParaRPr lang="ru-RU" dirty="0">
                        <a:latin typeface="Exo 2" panose="020B0604020202020204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rgbClr val="00B0F0"/>
                          </a:solidFill>
                          <a:latin typeface="Exo 2" panose="020B0604020202020204" charset="-52"/>
                        </a:rPr>
                        <a:t>Решение</a:t>
                      </a:r>
                    </a:p>
                    <a:p>
                      <a:pPr algn="l"/>
                      <a:r>
                        <a:rPr lang="ru-RU" dirty="0">
                          <a:latin typeface="Exo 2" panose="020B0604020202020204" charset="-52"/>
                        </a:rPr>
                        <a:t>Быстрое и точное сканирование систем на уязвимости с покупкой лицензии / подписки</a:t>
                      </a:r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rgbClr val="00B0F0"/>
                          </a:solidFill>
                          <a:latin typeface="Exo 2" panose="020B0604020202020204" charset="-52"/>
                        </a:rPr>
                        <a:t>Ценность</a:t>
                      </a:r>
                    </a:p>
                    <a:p>
                      <a:pPr algn="l"/>
                      <a:r>
                        <a:rPr lang="ru-RU" sz="1400" dirty="0">
                          <a:solidFill>
                            <a:schemeClr val="tx1"/>
                          </a:solidFill>
                          <a:latin typeface="Exo 2" panose="020B0604020202020204" charset="-52"/>
                        </a:rPr>
                        <a:t>Постоянное обновление БД уязвимостей</a:t>
                      </a:r>
                    </a:p>
                    <a:p>
                      <a:pPr algn="l"/>
                      <a:r>
                        <a:rPr lang="ru-RU" sz="1400" dirty="0">
                          <a:solidFill>
                            <a:schemeClr val="tx1"/>
                          </a:solidFill>
                          <a:latin typeface="Exo 2" panose="020B0604020202020204" charset="-52"/>
                        </a:rPr>
                        <a:t>Круглосуточная клиентская поддержка</a:t>
                      </a:r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rgbClr val="00B0F0"/>
                          </a:solidFill>
                          <a:latin typeface="Exo 2" panose="020B0604020202020204" charset="-52"/>
                        </a:rPr>
                        <a:t>Нечестные преимущества</a:t>
                      </a:r>
                    </a:p>
                    <a:p>
                      <a:pPr algn="l"/>
                      <a:r>
                        <a:rPr lang="ru-RU" sz="1400" dirty="0">
                          <a:solidFill>
                            <a:schemeClr val="tx1"/>
                          </a:solidFill>
                          <a:latin typeface="Exo 2" panose="020B0604020202020204" charset="-52"/>
                        </a:rPr>
                        <a:t>Совершенный исходный код, наработанный годами разработки</a:t>
                      </a:r>
                    </a:p>
                    <a:p>
                      <a:pPr algn="l"/>
                      <a:r>
                        <a:rPr lang="ru-RU" sz="1400" dirty="0">
                          <a:solidFill>
                            <a:schemeClr val="tx1"/>
                          </a:solidFill>
                          <a:latin typeface="Exo 2" panose="020B0604020202020204" charset="-52"/>
                        </a:rPr>
                        <a:t>Обширная БД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ru-RU" sz="1600" dirty="0">
                          <a:solidFill>
                            <a:srgbClr val="00B0F0"/>
                          </a:solidFill>
                          <a:latin typeface="Exo 2" panose="020B0604020202020204" charset="-52"/>
                        </a:rPr>
                        <a:t>Целевая аудитория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Exo 2" panose="020B0604020202020204" charset="-52"/>
                        </a:rPr>
                        <a:t>Владельцы веб-сервисов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Exo 2" panose="020B0604020202020204" charset="-52"/>
                        </a:rPr>
                        <a:t>Специалисты по информационной безопасности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84739"/>
                  </a:ext>
                </a:extLst>
              </a:tr>
              <a:tr h="20747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rgbClr val="00B0F0"/>
                          </a:solidFill>
                          <a:latin typeface="Exo 2" panose="020B0604020202020204" charset="-52"/>
                        </a:rPr>
                        <a:t>Метрики</a:t>
                      </a:r>
                    </a:p>
                    <a:p>
                      <a:pPr algn="l"/>
                      <a:r>
                        <a:rPr lang="ru-RU" dirty="0">
                          <a:latin typeface="Exo 2" panose="020B0604020202020204" charset="-52"/>
                        </a:rPr>
                        <a:t>Количество посетителей веб-сайт / кол-во оформленных подписок (продаж лицензий)</a:t>
                      </a:r>
                    </a:p>
                    <a:p>
                      <a:pPr algn="l"/>
                      <a:r>
                        <a:rPr lang="ru-RU" dirty="0">
                          <a:latin typeface="Exo 2" panose="020B0604020202020204" charset="-52"/>
                        </a:rPr>
                        <a:t>Конверсия с </a:t>
                      </a:r>
                      <a:r>
                        <a:rPr lang="en-US" dirty="0">
                          <a:latin typeface="Exo 2" panose="020B0604020202020204" charset="-52"/>
                        </a:rPr>
                        <a:t>trial-</a:t>
                      </a:r>
                      <a:r>
                        <a:rPr lang="ru-RU" dirty="0">
                          <a:latin typeface="Exo 2" panose="020B0604020202020204" charset="-52"/>
                        </a:rPr>
                        <a:t>версии в оплату</a:t>
                      </a: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dirty="0">
                        <a:solidFill>
                          <a:schemeClr val="tx1"/>
                        </a:solidFill>
                        <a:latin typeface="Exo 2" panose="020B0604020202020204" charset="-52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252159"/>
                  </a:ext>
                </a:extLst>
              </a:tr>
              <a:tr h="106936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rgbClr val="00B0F0"/>
                          </a:solidFill>
                          <a:latin typeface="Exo 2" panose="020B0604020202020204" charset="-52"/>
                        </a:rPr>
                        <a:t>Метрики</a:t>
                      </a:r>
                    </a:p>
                    <a:p>
                      <a:pPr algn="l"/>
                      <a:r>
                        <a:rPr lang="ru-RU" dirty="0">
                          <a:latin typeface="Exo 2" panose="020B0604020202020204" charset="-52"/>
                        </a:rPr>
                        <a:t>Количество посетителей веб-сайт / </a:t>
                      </a:r>
                      <a:r>
                        <a:rPr lang="ru-RU" dirty="0" err="1">
                          <a:latin typeface="Exo 2" panose="020B0604020202020204" charset="-52"/>
                        </a:rPr>
                        <a:t>колво</a:t>
                      </a:r>
                      <a:r>
                        <a:rPr lang="ru-RU" dirty="0">
                          <a:latin typeface="Exo 2" panose="020B0604020202020204" charset="-52"/>
                        </a:rPr>
                        <a:t> оформленных подписок (продаж лицензий)</a:t>
                      </a:r>
                    </a:p>
                    <a:p>
                      <a:pPr algn="l"/>
                      <a:r>
                        <a:rPr lang="ru-RU" dirty="0">
                          <a:latin typeface="Exo 2" panose="020B0604020202020204" charset="-52"/>
                        </a:rPr>
                        <a:t>Конверсия с </a:t>
                      </a:r>
                      <a:r>
                        <a:rPr lang="en-US" dirty="0">
                          <a:latin typeface="Exo 2" panose="020B0604020202020204" charset="-52"/>
                        </a:rPr>
                        <a:t>trial-</a:t>
                      </a:r>
                      <a:r>
                        <a:rPr lang="ru-RU" dirty="0">
                          <a:latin typeface="Exo 2" panose="020B0604020202020204" charset="-52"/>
                        </a:rPr>
                        <a:t>версии в оплату</a:t>
                      </a: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rgbClr val="00B0F0"/>
                          </a:solidFill>
                          <a:latin typeface="Exo 2" panose="020B0604020202020204" charset="-52"/>
                        </a:rPr>
                        <a:t>Каналы продаж</a:t>
                      </a:r>
                    </a:p>
                    <a:p>
                      <a:pPr algn="l"/>
                      <a:r>
                        <a:rPr lang="ru-RU" sz="1400" dirty="0">
                          <a:solidFill>
                            <a:schemeClr val="tx1"/>
                          </a:solidFill>
                          <a:latin typeface="Exo 2" panose="020B0604020202020204" charset="-52"/>
                        </a:rPr>
                        <a:t>Официальный сайт продукта</a:t>
                      </a:r>
                    </a:p>
                    <a:p>
                      <a:pPr algn="l"/>
                      <a:r>
                        <a:rPr lang="ru-RU" sz="1400" dirty="0">
                          <a:solidFill>
                            <a:schemeClr val="tx1"/>
                          </a:solidFill>
                          <a:latin typeface="Exo 2" panose="020B0604020202020204" charset="-52"/>
                        </a:rPr>
                        <a:t>Партнёрские сети</a:t>
                      </a:r>
                    </a:p>
                    <a:p>
                      <a:pPr algn="l"/>
                      <a:r>
                        <a:rPr lang="ru-RU" sz="1400" dirty="0">
                          <a:solidFill>
                            <a:schemeClr val="tx1"/>
                          </a:solidFill>
                          <a:latin typeface="Exo 2" panose="020B0604020202020204" charset="-52"/>
                        </a:rPr>
                        <a:t>Конференции</a:t>
                      </a:r>
                    </a:p>
                    <a:p>
                      <a:pPr algn="l"/>
                      <a:r>
                        <a:rPr lang="ru-RU" sz="1400" dirty="0">
                          <a:solidFill>
                            <a:schemeClr val="tx1"/>
                          </a:solidFill>
                          <a:latin typeface="Exo 2" panose="020B0604020202020204" charset="-52"/>
                        </a:rPr>
                        <a:t>Форумы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153464"/>
                  </a:ext>
                </a:extLst>
              </a:tr>
              <a:tr h="661656">
                <a:tc gridSpan="3"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00B0F0"/>
                          </a:solidFill>
                          <a:latin typeface="Exo 2" panose="020B0604020202020204" charset="-52"/>
                        </a:rPr>
                        <a:t>Структура затрат</a:t>
                      </a:r>
                    </a:p>
                    <a:p>
                      <a:pPr algn="l"/>
                      <a:r>
                        <a:rPr lang="ru-RU" dirty="0">
                          <a:latin typeface="Exo 2" panose="020B0604020202020204" charset="-52"/>
                        </a:rPr>
                        <a:t>Заработная плата</a:t>
                      </a:r>
                    </a:p>
                    <a:p>
                      <a:pPr algn="l"/>
                      <a:r>
                        <a:rPr lang="ru-RU" dirty="0">
                          <a:latin typeface="Exo 2" panose="020B0604020202020204" charset="-52"/>
                        </a:rPr>
                        <a:t>Реклама</a:t>
                      </a:r>
                    </a:p>
                    <a:p>
                      <a:pPr algn="l"/>
                      <a:r>
                        <a:rPr lang="ru-RU" dirty="0">
                          <a:latin typeface="Exo 2" panose="020B0604020202020204" charset="-52"/>
                        </a:rPr>
                        <a:t>Аренда сервера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rgbClr val="00B0F0"/>
                          </a:solidFill>
                          <a:latin typeface="Exo 2" panose="020B0604020202020204" charset="-52"/>
                        </a:rPr>
                        <a:t>Потоки продаж</a:t>
                      </a:r>
                    </a:p>
                    <a:p>
                      <a:pPr algn="l"/>
                      <a:r>
                        <a:rPr lang="ru-RU" dirty="0">
                          <a:latin typeface="Exo 2" panose="020B0604020202020204" charset="-52"/>
                        </a:rPr>
                        <a:t>Продажа подписки </a:t>
                      </a:r>
                      <a:r>
                        <a:rPr lang="en-US" dirty="0">
                          <a:latin typeface="Exo 2" panose="020B0604020202020204" charset="-52"/>
                        </a:rPr>
                        <a:t>BASE</a:t>
                      </a:r>
                      <a:r>
                        <a:rPr lang="ru-RU" dirty="0">
                          <a:latin typeface="Exo 2" panose="020B0604020202020204" charset="-52"/>
                        </a:rPr>
                        <a:t> (1</a:t>
                      </a:r>
                      <a:r>
                        <a:rPr lang="en-US" dirty="0">
                          <a:latin typeface="Exo 2" panose="020B0604020202020204" charset="-52"/>
                        </a:rPr>
                        <a:t>,2</a:t>
                      </a:r>
                      <a:r>
                        <a:rPr lang="ru-RU" dirty="0">
                          <a:latin typeface="Exo 2" panose="020B0604020202020204" charset="-52"/>
                        </a:rPr>
                        <a:t> </a:t>
                      </a:r>
                      <a:r>
                        <a:rPr lang="ru-RU" dirty="0" err="1">
                          <a:latin typeface="Exo 2" panose="020B0604020202020204" charset="-52"/>
                        </a:rPr>
                        <a:t>т.р</a:t>
                      </a:r>
                      <a:r>
                        <a:rPr lang="ru-RU" dirty="0">
                          <a:latin typeface="Exo 2" panose="020B0604020202020204" charset="-52"/>
                        </a:rPr>
                        <a:t>./мес.)</a:t>
                      </a:r>
                      <a:endParaRPr lang="en-US" dirty="0">
                        <a:latin typeface="Exo 2" panose="020B0604020202020204" charset="-52"/>
                      </a:endParaRPr>
                    </a:p>
                    <a:p>
                      <a:pPr algn="l"/>
                      <a:r>
                        <a:rPr lang="ru-RU" dirty="0">
                          <a:latin typeface="Exo 2" panose="020B0604020202020204" charset="-52"/>
                        </a:rPr>
                        <a:t>Продажа подписки </a:t>
                      </a:r>
                      <a:r>
                        <a:rPr lang="en-US" dirty="0">
                          <a:latin typeface="Exo 2" panose="020B0604020202020204" charset="-52"/>
                        </a:rPr>
                        <a:t>PRO (2,5 </a:t>
                      </a:r>
                      <a:r>
                        <a:rPr lang="ru-RU" dirty="0" err="1">
                          <a:latin typeface="Exo 2" panose="020B0604020202020204" charset="-52"/>
                        </a:rPr>
                        <a:t>т.р</a:t>
                      </a:r>
                      <a:r>
                        <a:rPr lang="ru-RU" dirty="0">
                          <a:latin typeface="Exo 2" panose="020B0604020202020204" charset="-52"/>
                        </a:rPr>
                        <a:t>./мес.)</a:t>
                      </a:r>
                    </a:p>
                    <a:p>
                      <a:pPr algn="l"/>
                      <a:r>
                        <a:rPr lang="ru-RU" dirty="0">
                          <a:latin typeface="Exo 2" panose="020B0604020202020204" charset="-52"/>
                        </a:rPr>
                        <a:t>Продажа лицензии на ПО (13 </a:t>
                      </a:r>
                      <a:r>
                        <a:rPr lang="ru-RU" dirty="0" err="1">
                          <a:latin typeface="Exo 2" panose="020B0604020202020204" charset="-52"/>
                        </a:rPr>
                        <a:t>т.р</a:t>
                      </a:r>
                      <a:r>
                        <a:rPr lang="ru-RU" dirty="0">
                          <a:latin typeface="Exo 2" panose="020B0604020202020204" charset="-52"/>
                        </a:rPr>
                        <a:t>.)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2705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C05701-AD6A-23D9-C0FC-2E1417F23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343" y="88099"/>
            <a:ext cx="796919" cy="7026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594CA2-F75D-F51C-A486-3DF6C0A2D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099"/>
            <a:ext cx="796919" cy="7083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810E360-3076-0EF8-0E92-1B5EFF8D3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0" y="-4869"/>
            <a:ext cx="5214300" cy="621563"/>
          </a:xfrm>
        </p:spPr>
        <p:txBody>
          <a:bodyPr/>
          <a:lstStyle/>
          <a:p>
            <a:r>
              <a:rPr lang="ru-RU" sz="3200" dirty="0"/>
              <a:t>ФИНАНСОВАЯ МОДЕЛЬ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B64F77-FD04-5ADC-8C4C-0E2A72A08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07" y="566597"/>
            <a:ext cx="7452415" cy="439306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D5B09E-783C-E06E-1400-7F0C8344C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343" y="88099"/>
            <a:ext cx="796919" cy="7026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6C1500-D6E3-9278-DA27-456C6219F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8099"/>
            <a:ext cx="796919" cy="7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52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64850" y="216146"/>
            <a:ext cx="5214300" cy="820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ТЕКУЩИЕ РЕЗУЛЬТАТЫ</a:t>
            </a:r>
            <a:endParaRPr sz="32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17D5BF3-7472-C8F0-E981-51BF977415D0}"/>
              </a:ext>
            </a:extLst>
          </p:cNvPr>
          <p:cNvSpPr/>
          <p:nvPr/>
        </p:nvSpPr>
        <p:spPr>
          <a:xfrm>
            <a:off x="796614" y="1315971"/>
            <a:ext cx="4080186" cy="1255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800" dirty="0">
                <a:solidFill>
                  <a:schemeClr val="tx1"/>
                </a:solidFill>
                <a:latin typeface="Exo 2" panose="020B0604020202020204" charset="-52"/>
              </a:rPr>
              <a:t>«Интерактивный CGI сканер уязвимостей WEB серверов» </a:t>
            </a:r>
            <a:r>
              <a:rPr lang="ru-RU" sz="1800" dirty="0">
                <a:solidFill>
                  <a:srgbClr val="00B0F0"/>
                </a:solidFill>
                <a:latin typeface="Exo 2" panose="020B0604020202020204" charset="-52"/>
              </a:rPr>
              <a:t>функционирует</a:t>
            </a:r>
            <a:r>
              <a:rPr lang="ru-RU" sz="1800" dirty="0">
                <a:solidFill>
                  <a:schemeClr val="tx1"/>
                </a:solidFill>
                <a:latin typeface="Exo 2" panose="020B0604020202020204" charset="-52"/>
              </a:rPr>
              <a:t> в виде минимально жизнеспособного продукта</a:t>
            </a:r>
            <a:r>
              <a:rPr lang="en-US" sz="1800" dirty="0">
                <a:solidFill>
                  <a:schemeClr val="tx1"/>
                </a:solidFill>
                <a:latin typeface="Exo 2" panose="020B0604020202020204" charset="-52"/>
              </a:rPr>
              <a:t> (</a:t>
            </a:r>
            <a:r>
              <a:rPr lang="en-US" sz="1800" dirty="0">
                <a:solidFill>
                  <a:srgbClr val="00B0F0"/>
                </a:solidFill>
                <a:latin typeface="Exo 2" panose="020B0604020202020204" charset="-52"/>
              </a:rPr>
              <a:t>MVP</a:t>
            </a:r>
            <a:r>
              <a:rPr lang="en-US" sz="1800" dirty="0">
                <a:solidFill>
                  <a:schemeClr val="tx1"/>
                </a:solidFill>
                <a:latin typeface="Exo 2" panose="020B0604020202020204" charset="-52"/>
              </a:rPr>
              <a:t>)</a:t>
            </a:r>
            <a:endParaRPr lang="ru-RU" sz="1800" dirty="0">
              <a:solidFill>
                <a:schemeClr val="tx1"/>
              </a:solidFill>
              <a:latin typeface="Exo 2" panose="020B0604020202020204" charset="-52"/>
            </a:endParaRPr>
          </a:p>
          <a:p>
            <a:pPr algn="ctr"/>
            <a:endParaRPr lang="ru-RU" dirty="0">
              <a:solidFill>
                <a:schemeClr val="tx1"/>
              </a:solidFill>
              <a:latin typeface="Exo 2" panose="020B0604020202020204" charset="-52"/>
            </a:endParaRPr>
          </a:p>
        </p:txBody>
      </p:sp>
      <p:sp>
        <p:nvSpPr>
          <p:cNvPr id="3" name="Google Shape;6780;p71">
            <a:extLst>
              <a:ext uri="{FF2B5EF4-FFF2-40B4-BE49-F238E27FC236}">
                <a16:creationId xmlns:a16="http://schemas.microsoft.com/office/drawing/2014/main" id="{9D0B9415-4B12-8281-C517-32BC0BE63EDD}"/>
              </a:ext>
            </a:extLst>
          </p:cNvPr>
          <p:cNvSpPr/>
          <p:nvPr/>
        </p:nvSpPr>
        <p:spPr>
          <a:xfrm>
            <a:off x="356684" y="1756210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66B72A5-D5B2-2A97-9256-E3E9378894B6}"/>
              </a:ext>
            </a:extLst>
          </p:cNvPr>
          <p:cNvSpPr/>
          <p:nvPr/>
        </p:nvSpPr>
        <p:spPr>
          <a:xfrm>
            <a:off x="796614" y="3311309"/>
            <a:ext cx="3824154" cy="1535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800" dirty="0">
                <a:solidFill>
                  <a:srgbClr val="00B0F0"/>
                </a:solidFill>
                <a:latin typeface="Exo 2" panose="020B0604020202020204" charset="-52"/>
              </a:rPr>
              <a:t>Разработан</a:t>
            </a:r>
            <a:r>
              <a:rPr lang="ru-RU" sz="1800" dirty="0">
                <a:solidFill>
                  <a:schemeClr val="tx1"/>
                </a:solidFill>
                <a:latin typeface="Exo 2" panose="020B0604020202020204" charset="-52"/>
              </a:rPr>
              <a:t> графический </a:t>
            </a:r>
            <a:r>
              <a:rPr lang="ru-RU" sz="1800" dirty="0">
                <a:solidFill>
                  <a:srgbClr val="00B0F0"/>
                </a:solidFill>
                <a:latin typeface="Exo 2" panose="020B0604020202020204" charset="-52"/>
              </a:rPr>
              <a:t>пользовательский интерфейс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AE834A8-BA2D-E72F-23E6-2255B1F14122}"/>
              </a:ext>
            </a:extLst>
          </p:cNvPr>
          <p:cNvSpPr/>
          <p:nvPr/>
        </p:nvSpPr>
        <p:spPr>
          <a:xfrm>
            <a:off x="796614" y="2477205"/>
            <a:ext cx="3921690" cy="1026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800" dirty="0">
                <a:solidFill>
                  <a:srgbClr val="00B0F0"/>
                </a:solidFill>
                <a:latin typeface="Exo 2" panose="020B0604020202020204" charset="-52"/>
              </a:rPr>
              <a:t>Создан</a:t>
            </a:r>
            <a:r>
              <a:rPr lang="ru-RU" sz="1800" dirty="0">
                <a:solidFill>
                  <a:schemeClr val="tx1"/>
                </a:solidFill>
                <a:latin typeface="Exo 2" panose="020B0604020202020204" charset="-52"/>
              </a:rPr>
              <a:t> основной функционал в виде </a:t>
            </a:r>
            <a:r>
              <a:rPr lang="en-US" sz="1800" dirty="0">
                <a:solidFill>
                  <a:srgbClr val="00B0F0"/>
                </a:solidFill>
                <a:latin typeface="Exo 2" panose="020B0604020202020204" charset="-52"/>
              </a:rPr>
              <a:t>Web</a:t>
            </a:r>
            <a:r>
              <a:rPr lang="ru-RU" sz="1800" dirty="0">
                <a:solidFill>
                  <a:srgbClr val="00B0F0"/>
                </a:solidFill>
                <a:latin typeface="Exo 2" panose="020B0604020202020204" charset="-52"/>
              </a:rPr>
              <a:t> приложения</a:t>
            </a:r>
          </a:p>
        </p:txBody>
      </p:sp>
      <p:sp>
        <p:nvSpPr>
          <p:cNvPr id="6" name="Google Shape;6780;p71">
            <a:extLst>
              <a:ext uri="{FF2B5EF4-FFF2-40B4-BE49-F238E27FC236}">
                <a16:creationId xmlns:a16="http://schemas.microsoft.com/office/drawing/2014/main" id="{47261630-733E-7328-81B5-F148123852B9}"/>
              </a:ext>
            </a:extLst>
          </p:cNvPr>
          <p:cNvSpPr/>
          <p:nvPr/>
        </p:nvSpPr>
        <p:spPr>
          <a:xfrm>
            <a:off x="335691" y="2841588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780;p71">
            <a:extLst>
              <a:ext uri="{FF2B5EF4-FFF2-40B4-BE49-F238E27FC236}">
                <a16:creationId xmlns:a16="http://schemas.microsoft.com/office/drawing/2014/main" id="{F11B8BEA-0589-36E2-40EA-3EA4BA7091F6}"/>
              </a:ext>
            </a:extLst>
          </p:cNvPr>
          <p:cNvSpPr/>
          <p:nvPr/>
        </p:nvSpPr>
        <p:spPr>
          <a:xfrm>
            <a:off x="356684" y="3926966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631;p55">
            <a:extLst>
              <a:ext uri="{FF2B5EF4-FFF2-40B4-BE49-F238E27FC236}">
                <a16:creationId xmlns:a16="http://schemas.microsoft.com/office/drawing/2014/main" id="{8DD26B7F-AABA-DF90-C8CE-BF0745F75476}"/>
              </a:ext>
            </a:extLst>
          </p:cNvPr>
          <p:cNvGrpSpPr/>
          <p:nvPr/>
        </p:nvGrpSpPr>
        <p:grpSpPr>
          <a:xfrm>
            <a:off x="5241782" y="1638743"/>
            <a:ext cx="3362026" cy="2641868"/>
            <a:chOff x="238125" y="1676700"/>
            <a:chExt cx="2045650" cy="1779275"/>
          </a:xfrm>
        </p:grpSpPr>
        <p:sp>
          <p:nvSpPr>
            <p:cNvPr id="10" name="Google Shape;632;p55">
              <a:extLst>
                <a:ext uri="{FF2B5EF4-FFF2-40B4-BE49-F238E27FC236}">
                  <a16:creationId xmlns:a16="http://schemas.microsoft.com/office/drawing/2014/main" id="{F8DC2426-93E6-557E-C5A7-DA58C9B658D1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3;p55">
              <a:extLst>
                <a:ext uri="{FF2B5EF4-FFF2-40B4-BE49-F238E27FC236}">
                  <a16:creationId xmlns:a16="http://schemas.microsoft.com/office/drawing/2014/main" id="{B493F835-C60D-7D52-26E8-D91617D5FD9F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4;p55">
              <a:extLst>
                <a:ext uri="{FF2B5EF4-FFF2-40B4-BE49-F238E27FC236}">
                  <a16:creationId xmlns:a16="http://schemas.microsoft.com/office/drawing/2014/main" id="{D8028D3E-A5CC-22AE-4F1B-076BCF689A9B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5;p55">
              <a:extLst>
                <a:ext uri="{FF2B5EF4-FFF2-40B4-BE49-F238E27FC236}">
                  <a16:creationId xmlns:a16="http://schemas.microsoft.com/office/drawing/2014/main" id="{FF1A94FA-1DCC-95C5-165B-2A5F1DB9C4CE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6;p55">
              <a:extLst>
                <a:ext uri="{FF2B5EF4-FFF2-40B4-BE49-F238E27FC236}">
                  <a16:creationId xmlns:a16="http://schemas.microsoft.com/office/drawing/2014/main" id="{4F32F41C-AF90-63AF-5E4C-A1EB9E1E0CAA}"/>
                </a:ext>
              </a:extLst>
            </p:cNvPr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7;p55">
              <a:extLst>
                <a:ext uri="{FF2B5EF4-FFF2-40B4-BE49-F238E27FC236}">
                  <a16:creationId xmlns:a16="http://schemas.microsoft.com/office/drawing/2014/main" id="{32A781E8-4D8B-9DCB-EA60-16E53F4D3222}"/>
                </a:ext>
              </a:extLst>
            </p:cNvPr>
            <p:cNvSpPr/>
            <p:nvPr/>
          </p:nvSpPr>
          <p:spPr>
            <a:xfrm>
              <a:off x="346300" y="1773800"/>
              <a:ext cx="1829300" cy="1140050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38;p55">
              <a:extLst>
                <a:ext uri="{FF2B5EF4-FFF2-40B4-BE49-F238E27FC236}">
                  <a16:creationId xmlns:a16="http://schemas.microsoft.com/office/drawing/2014/main" id="{7D29C46C-9E1C-4D68-9FE0-DAA75A1E105F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9D417F-EEA3-41DD-3EA0-80F375D0C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568" y="1782917"/>
            <a:ext cx="3006455" cy="1721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23CD6C-5B55-624F-3301-4A05F4F70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343" y="88099"/>
            <a:ext cx="796919" cy="70266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60E8EA3-FCCC-CC38-D532-E542E94D8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8099"/>
            <a:ext cx="796919" cy="7083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3810</TotalTime>
  <Words>498</Words>
  <Application>Microsoft Office PowerPoint</Application>
  <PresentationFormat>Экран (16:9)</PresentationFormat>
  <Paragraphs>125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Fira Sans Extra Condensed Medium</vt:lpstr>
      <vt:lpstr>Nunito Light</vt:lpstr>
      <vt:lpstr>Arial</vt:lpstr>
      <vt:lpstr>Exo 2</vt:lpstr>
      <vt:lpstr>Roboto Condensed Light</vt:lpstr>
      <vt:lpstr>Tech Newsletter XL by Slidesgo</vt:lpstr>
      <vt:lpstr>NetDwell Web-Scanner</vt:lpstr>
      <vt:lpstr>АКТУАЛЬНОСТЬ ПРОЕКТА </vt:lpstr>
      <vt:lpstr>ПРОБЛЕМА </vt:lpstr>
      <vt:lpstr>РЕШЕНИЕ  </vt:lpstr>
      <vt:lpstr>ОЦЕНКА РЫНКА</vt:lpstr>
      <vt:lpstr>СРАВНЕНИЕ С КОНКУРЕНТАМИ</vt:lpstr>
      <vt:lpstr>БИЗНЕС-МОДЕЛЬ</vt:lpstr>
      <vt:lpstr>ФИНАНСОВАЯ МОДЕЛЬ</vt:lpstr>
      <vt:lpstr>ТЕКУЩИЕ РЕЗУЛЬТАТЫ</vt:lpstr>
      <vt:lpstr>ГРАФИЧЕСКИЙ ДИЗАЙН ВЕБ-САЙТА</vt:lpstr>
      <vt:lpstr>ПЛАНЫ РАЗВИТИЯ</vt:lpstr>
      <vt:lpstr>КОМАНДА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NetDwell Web-Scanner</dc:title>
  <dc:creator>Иван Суворов</dc:creator>
  <cp:lastModifiedBy>Fisher Marty</cp:lastModifiedBy>
  <cp:revision>27</cp:revision>
  <dcterms:modified xsi:type="dcterms:W3CDTF">2024-08-17T20:05:11Z</dcterms:modified>
</cp:coreProperties>
</file>